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11334-93E2-49B4-93BE-921A77CA16F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EFD71-A049-4339-A50C-D84F73C6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7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33" y="2191229"/>
            <a:ext cx="9934996" cy="47886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819438"/>
            <a:ext cx="9525000" cy="4591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6BF9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66BF9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C4 – Chemical changes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66BF9"/>
          </a:solidFill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Key Concepts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75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269712"/>
          </a:xfrm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Oxidation and Reduction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8898"/>
            <a:ext cx="10515600" cy="4351338"/>
          </a:xfrm>
          <a:solidFill>
            <a:srgbClr val="F66BF9"/>
          </a:solidFill>
        </p:spPr>
        <p:txBody>
          <a:bodyPr/>
          <a:lstStyle/>
          <a:p>
            <a:pPr marL="0" indent="0">
              <a:buNone/>
            </a:pPr>
            <a:r>
              <a:rPr lang="en-GB" b="1" u="sng" dirty="0">
                <a:sym typeface="Wingdings" pitchFamily="2" charset="2"/>
              </a:rPr>
              <a:t>OIL RIG – oxidation is loss of electrons, reduction is gain of electrons.</a:t>
            </a:r>
          </a:p>
          <a:p>
            <a:pPr marL="0" indent="0">
              <a:buNone/>
            </a:pPr>
            <a:r>
              <a:rPr lang="en-GB" dirty="0">
                <a:sym typeface="Wingdings" pitchFamily="2" charset="2"/>
              </a:rPr>
              <a:t>During oxidation, sodium atoms lose electrons to make positive ions:</a:t>
            </a:r>
          </a:p>
          <a:p>
            <a:pPr marL="0" indent="0">
              <a:buNone/>
            </a:pPr>
            <a:r>
              <a:rPr lang="en-GB" dirty="0">
                <a:sym typeface="Wingdings" pitchFamily="2" charset="2"/>
              </a:rPr>
              <a:t>				4Na  -  4e</a:t>
            </a:r>
            <a:r>
              <a:rPr lang="en-GB" baseline="30000" dirty="0">
                <a:sym typeface="Wingdings" pitchFamily="2" charset="2"/>
              </a:rPr>
              <a:t>-</a:t>
            </a:r>
            <a:r>
              <a:rPr lang="en-GB" dirty="0">
                <a:sym typeface="Wingdings" pitchFamily="2" charset="2"/>
              </a:rPr>
              <a:t>    4Na</a:t>
            </a:r>
            <a:r>
              <a:rPr lang="en-GB" baseline="30000" dirty="0">
                <a:sym typeface="Wingdings" pitchFamily="2" charset="2"/>
              </a:rPr>
              <a:t>+</a:t>
            </a:r>
          </a:p>
          <a:p>
            <a:pPr marL="0" indent="0">
              <a:buNone/>
            </a:pPr>
            <a:r>
              <a:rPr lang="en-GB" dirty="0">
                <a:sym typeface="Wingdings" pitchFamily="2" charset="2"/>
              </a:rPr>
              <a:t>The oxygen atoms gain electrons to make negative ions:</a:t>
            </a:r>
          </a:p>
          <a:p>
            <a:pPr marL="0" indent="0">
              <a:buNone/>
            </a:pPr>
            <a:r>
              <a:rPr lang="en-GB" dirty="0">
                <a:sym typeface="Wingdings" pitchFamily="2" charset="2"/>
              </a:rPr>
              <a:t>				O</a:t>
            </a:r>
            <a:r>
              <a:rPr lang="en-GB" baseline="-25000" dirty="0">
                <a:sym typeface="Wingdings" pitchFamily="2" charset="2"/>
              </a:rPr>
              <a:t>2</a:t>
            </a:r>
            <a:r>
              <a:rPr lang="en-GB" dirty="0">
                <a:sym typeface="Wingdings" pitchFamily="2" charset="2"/>
              </a:rPr>
              <a:t>  +  4e</a:t>
            </a:r>
            <a:r>
              <a:rPr lang="en-GB" baseline="30000" dirty="0">
                <a:sym typeface="Wingdings" pitchFamily="2" charset="2"/>
              </a:rPr>
              <a:t>-</a:t>
            </a:r>
            <a:r>
              <a:rPr lang="en-GB" dirty="0">
                <a:sym typeface="Wingdings" pitchFamily="2" charset="2"/>
              </a:rPr>
              <a:t>    2O</a:t>
            </a:r>
            <a:r>
              <a:rPr lang="en-GB" baseline="30000" dirty="0">
                <a:sym typeface="Wingdings" pitchFamily="2" charset="2"/>
              </a:rPr>
              <a:t>2-</a:t>
            </a:r>
          </a:p>
          <a:p>
            <a:pPr marL="0" indent="0">
              <a:buNone/>
            </a:pPr>
            <a:r>
              <a:rPr lang="en-GB" dirty="0">
                <a:sym typeface="Wingdings" pitchFamily="2" charset="2"/>
              </a:rPr>
              <a:t>The oxygen is </a:t>
            </a:r>
            <a:r>
              <a:rPr lang="en-GB" u="sng" dirty="0">
                <a:sym typeface="Wingdings" pitchFamily="2" charset="2"/>
              </a:rPr>
              <a:t>reduced</a:t>
            </a:r>
            <a:r>
              <a:rPr lang="en-GB" dirty="0">
                <a:sym typeface="Wingdings" pitchFamily="2" charset="2"/>
              </a:rPr>
              <a:t>.</a:t>
            </a:r>
          </a:p>
          <a:p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16777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Reactivity Series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66BF9"/>
          </a:solidFill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825625"/>
            <a:ext cx="6624782" cy="43513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90201" y="1825625"/>
            <a:ext cx="3963599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Displacement Reactions – when a more reactive metal displaces a less reactive metal. </a:t>
            </a:r>
            <a:endParaRPr lang="en-GB" dirty="0"/>
          </a:p>
          <a:p>
            <a:r>
              <a:rPr lang="en-GB" dirty="0" smtClean="0"/>
              <a:t>Example magnesium displaces iron as it is higher up in the reactivity series.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72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salts – Required Practical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Acid + base			Salt + water </a:t>
            </a:r>
          </a:p>
          <a:p>
            <a:pPr marL="228600" lvl="1">
              <a:spcBef>
                <a:spcPts val="1000"/>
              </a:spcBef>
            </a:pPr>
            <a:r>
              <a:rPr lang="en-GB" sz="3200" dirty="0">
                <a:sym typeface="Wingdings" pitchFamily="2" charset="2"/>
              </a:rPr>
              <a:t>A soluble salt can be made by reacting an acid with an excess of an insoluble solid substance.</a:t>
            </a:r>
          </a:p>
          <a:p>
            <a:r>
              <a:rPr lang="en-GB" dirty="0" smtClean="0"/>
              <a:t>example </a:t>
            </a:r>
          </a:p>
          <a:p>
            <a:r>
              <a:rPr lang="en-GB" dirty="0" smtClean="0"/>
              <a:t>sodium hydroxide + hydrochloric acid		sodium chloride + 										water</a:t>
            </a:r>
          </a:p>
          <a:p>
            <a:r>
              <a:rPr lang="en-GB" dirty="0" smtClean="0"/>
              <a:t>Hydrochloric acid – chloride salts</a:t>
            </a:r>
          </a:p>
          <a:p>
            <a:r>
              <a:rPr lang="en-GB" dirty="0" err="1" smtClean="0"/>
              <a:t>Sulfuric</a:t>
            </a:r>
            <a:r>
              <a:rPr lang="en-GB" dirty="0" smtClean="0"/>
              <a:t> acid – sulphate salts</a:t>
            </a:r>
          </a:p>
          <a:p>
            <a:r>
              <a:rPr lang="en-GB" dirty="0" smtClean="0"/>
              <a:t>Nitric acid – nitrate salts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177308" y="2050473"/>
            <a:ext cx="1656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439890" y="4073236"/>
            <a:ext cx="512619" cy="46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1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28700" lvl="1" indent="-571500"/>
            <a:r>
              <a:rPr lang="en-GB" sz="2800" dirty="0" smtClean="0"/>
              <a:t>Electrolysis is the process of passing electric current through a solution to move the ions to break the compound at the electrodes. </a:t>
            </a:r>
          </a:p>
          <a:p>
            <a:endParaRPr lang="en-GB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109" y="3063447"/>
            <a:ext cx="5631570" cy="301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28700" lvl="1" indent="-571500"/>
            <a:r>
              <a:rPr lang="en-GB" sz="3200" dirty="0"/>
              <a:t>Electrolyte – An ionic liquid that conducts electricity.</a:t>
            </a:r>
          </a:p>
          <a:p>
            <a:pPr marL="1028700" lvl="1" indent="-571500"/>
            <a:r>
              <a:rPr lang="en-GB" sz="3200" dirty="0"/>
              <a:t>Cathode – the negative electrode.</a:t>
            </a:r>
          </a:p>
          <a:p>
            <a:pPr marL="1028700" lvl="1" indent="-571500"/>
            <a:r>
              <a:rPr lang="en-GB" sz="3200" dirty="0"/>
              <a:t>Anode – the positive electrode.</a:t>
            </a:r>
          </a:p>
          <a:p>
            <a:pPr marL="1028700" lvl="1" indent="-571500"/>
            <a:r>
              <a:rPr lang="en-GB" sz="3200" dirty="0"/>
              <a:t>Cation – a positively charged ion.</a:t>
            </a:r>
          </a:p>
          <a:p>
            <a:pPr marL="1028700" lvl="1" indent="-571500"/>
            <a:r>
              <a:rPr lang="en-GB" sz="3200" dirty="0"/>
              <a:t>Anion – a negatively charged ion</a:t>
            </a:r>
            <a:r>
              <a:rPr lang="en-GB" sz="3200" dirty="0" smtClean="0"/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8141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9" ma:contentTypeDescription="Create a new document." ma:contentTypeScope="" ma:versionID="6f89747310294265208a5a4e96b8eae0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634f6b0b2523fd86bbf61fa97859effb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71F3E0-30D9-4935-B1A8-9707D0377E83}"/>
</file>

<file path=customXml/itemProps2.xml><?xml version="1.0" encoding="utf-8"?>
<ds:datastoreItem xmlns:ds="http://schemas.openxmlformats.org/officeDocument/2006/customXml" ds:itemID="{91A2B454-CA20-446A-B46A-C7931B7926FE}"/>
</file>

<file path=customXml/itemProps3.xml><?xml version="1.0" encoding="utf-8"?>
<ds:datastoreItem xmlns:ds="http://schemas.openxmlformats.org/officeDocument/2006/customXml" ds:itemID="{3F7E4EC4-EE6E-4CB8-8998-3D80A0B90D8C}"/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Wingdings</vt:lpstr>
      <vt:lpstr>Office Theme</vt:lpstr>
      <vt:lpstr>C4 – Chemical changes</vt:lpstr>
      <vt:lpstr>Oxidation and Reduction</vt:lpstr>
      <vt:lpstr>Reactivity Series</vt:lpstr>
      <vt:lpstr>Making salts – Required Practical</vt:lpstr>
      <vt:lpstr>Electrolysis</vt:lpstr>
      <vt:lpstr>Electrolysis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PoulterJ</dc:creator>
  <cp:lastModifiedBy>MisquittaW</cp:lastModifiedBy>
  <cp:revision>11</cp:revision>
  <dcterms:created xsi:type="dcterms:W3CDTF">2017-10-30T13:32:56Z</dcterms:created>
  <dcterms:modified xsi:type="dcterms:W3CDTF">2017-10-30T15:04:51Z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