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11334-93E2-49B4-93BE-921A77CA16F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EFD71-A049-4339-A50C-D84F73C61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67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33" y="2191229"/>
            <a:ext cx="9934996" cy="478866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0042"/>
            <a:ext cx="9144000" cy="2387600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anchor="b"/>
          <a:lstStyle>
            <a:lvl1pPr algn="ctr">
              <a:defRPr sz="6000">
                <a:latin typeface="Comic Sans MS" panose="030F0702030302020204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0252"/>
            <a:ext cx="9144000" cy="1655762"/>
          </a:xfr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1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02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819438"/>
            <a:ext cx="9525000" cy="45910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66BF9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66BF9"/>
          </a:solidFill>
          <a:ln w="38100">
            <a:solidFill>
              <a:schemeClr val="tx1"/>
            </a:solidFill>
          </a:ln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17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2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7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54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4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97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1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4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E262-0E3E-46B2-9AA4-2F5BFF12AF8B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9363-6A82-45ED-B4FA-D71530304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62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66BF9"/>
          </a:solidFill>
        </p:spPr>
        <p:txBody>
          <a:bodyPr/>
          <a:lstStyle/>
          <a:p>
            <a:r>
              <a:rPr lang="en-GB" dirty="0" smtClean="0"/>
              <a:t>C5 – Energy changes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66BF9"/>
          </a:solidFill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Key Concepts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75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269712"/>
          </a:xfrm>
          <a:solidFill>
            <a:srgbClr val="F66BF9"/>
          </a:solidFill>
        </p:spPr>
        <p:txBody>
          <a:bodyPr/>
          <a:lstStyle/>
          <a:p>
            <a:r>
              <a:rPr lang="en-GB" dirty="0" smtClean="0"/>
              <a:t>Exothermic reactions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8898"/>
            <a:ext cx="10515600" cy="4351338"/>
          </a:xfrm>
          <a:solidFill>
            <a:srgbClr val="F66BF9"/>
          </a:solidFill>
        </p:spPr>
        <p:txBody>
          <a:bodyPr/>
          <a:lstStyle/>
          <a:p>
            <a:r>
              <a:rPr lang="en-GB" u="sng" dirty="0" smtClean="0"/>
              <a:t>Exothermic</a:t>
            </a:r>
            <a:r>
              <a:rPr lang="en-GB" dirty="0" smtClean="0"/>
              <a:t> – reactions that give out energy to the surroundings (release energy). </a:t>
            </a:r>
          </a:p>
          <a:p>
            <a:r>
              <a:rPr lang="en-GB" dirty="0" smtClean="0"/>
              <a:t>Examples – combustion, neutralisation and oxidation reactions</a:t>
            </a:r>
          </a:p>
          <a:p>
            <a:r>
              <a:rPr lang="en-GB" dirty="0" smtClean="0"/>
              <a:t>The temperature of the reaction goes up. </a:t>
            </a:r>
          </a:p>
          <a:p>
            <a:r>
              <a:rPr lang="en-GB" dirty="0" smtClean="0"/>
              <a:t>Other examples self heating cans and hand warmers.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77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1269712"/>
          </a:xfrm>
          <a:solidFill>
            <a:srgbClr val="F66BF9"/>
          </a:solidFill>
        </p:spPr>
        <p:txBody>
          <a:bodyPr/>
          <a:lstStyle/>
          <a:p>
            <a:r>
              <a:rPr lang="en-GB" dirty="0" smtClean="0"/>
              <a:t>Endothermic reactions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8898"/>
            <a:ext cx="10515600" cy="4351338"/>
          </a:xfrm>
          <a:solidFill>
            <a:srgbClr val="F66BF9"/>
          </a:solidFill>
        </p:spPr>
        <p:txBody>
          <a:bodyPr/>
          <a:lstStyle/>
          <a:p>
            <a:r>
              <a:rPr lang="en-GB" u="sng" dirty="0" smtClean="0"/>
              <a:t>Endothermic</a:t>
            </a:r>
            <a:r>
              <a:rPr lang="en-GB" dirty="0" smtClean="0"/>
              <a:t> – reactions that take in energy from the surroundings (absorb energy)</a:t>
            </a:r>
          </a:p>
          <a:p>
            <a:r>
              <a:rPr lang="en-GB" dirty="0" smtClean="0"/>
              <a:t>Examples – thermal decomposition, photosynthesis</a:t>
            </a:r>
          </a:p>
          <a:p>
            <a:r>
              <a:rPr lang="en-GB" dirty="0" smtClean="0"/>
              <a:t>The temperature of the reaction does down. </a:t>
            </a:r>
          </a:p>
          <a:p>
            <a:r>
              <a:rPr lang="en-GB" dirty="0" smtClean="0"/>
              <a:t>Other examples sports injury packs.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640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66BF9"/>
          </a:solidFill>
        </p:spPr>
        <p:txBody>
          <a:bodyPr/>
          <a:lstStyle/>
          <a:p>
            <a:r>
              <a:rPr lang="en-GB" dirty="0" smtClean="0"/>
              <a:t>Reaction profiles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66BF9"/>
          </a:solidFill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926" y="1943387"/>
            <a:ext cx="6707159" cy="412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726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Breaking and Making Bonds – Higher Only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Bond breaking </a:t>
            </a:r>
            <a:r>
              <a:rPr lang="en-GB" dirty="0" smtClean="0"/>
              <a:t>is an </a:t>
            </a:r>
            <a:r>
              <a:rPr lang="en-GB" u="sng" dirty="0" smtClean="0"/>
              <a:t>endothermic</a:t>
            </a:r>
            <a:r>
              <a:rPr lang="en-GB" dirty="0" smtClean="0"/>
              <a:t> process</a:t>
            </a:r>
          </a:p>
          <a:p>
            <a:pPr marL="0" indent="0">
              <a:buNone/>
            </a:pPr>
            <a:r>
              <a:rPr lang="en-GB" u="sng" dirty="0" smtClean="0"/>
              <a:t>Bond making </a:t>
            </a:r>
            <a:r>
              <a:rPr lang="en-GB" dirty="0" smtClean="0"/>
              <a:t>is an </a:t>
            </a:r>
            <a:r>
              <a:rPr lang="en-GB" u="sng" dirty="0" smtClean="0"/>
              <a:t>exothermic</a:t>
            </a:r>
            <a:r>
              <a:rPr lang="en-GB" dirty="0" smtClean="0"/>
              <a:t> process</a:t>
            </a:r>
          </a:p>
          <a:p>
            <a:pPr marL="0" indent="0">
              <a:buNone/>
            </a:pPr>
            <a:r>
              <a:rPr lang="en-GB" dirty="0" smtClean="0"/>
              <a:t>The energy needed to break bonds and the energy released when bonds are formed can be calculated from bond energies. </a:t>
            </a:r>
          </a:p>
          <a:p>
            <a:pPr marL="0" indent="0">
              <a:buNone/>
            </a:pPr>
            <a:r>
              <a:rPr lang="en-GB" u="sng" dirty="0" smtClean="0"/>
              <a:t>Energy change of the reaction </a:t>
            </a:r>
            <a:r>
              <a:rPr lang="en-GB" dirty="0" smtClean="0"/>
              <a:t>is the </a:t>
            </a:r>
            <a:r>
              <a:rPr lang="en-GB" u="sng" dirty="0" smtClean="0"/>
              <a:t>sum of the energy needed to break the bonds</a:t>
            </a:r>
            <a:r>
              <a:rPr lang="en-GB" dirty="0" smtClean="0"/>
              <a:t> in the </a:t>
            </a:r>
            <a:r>
              <a:rPr lang="en-GB" u="sng" dirty="0" smtClean="0"/>
              <a:t>reactants</a:t>
            </a:r>
            <a:r>
              <a:rPr lang="en-GB" dirty="0" smtClean="0"/>
              <a:t> and </a:t>
            </a:r>
            <a:r>
              <a:rPr lang="en-GB" u="sng" dirty="0" smtClean="0"/>
              <a:t>sum of the energy released when bonds in the products </a:t>
            </a:r>
            <a:r>
              <a:rPr lang="en-GB" dirty="0" smtClean="0"/>
              <a:t>are formed.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14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22F58AACBC974E984186DC30704671" ma:contentTypeVersion="9" ma:contentTypeDescription="Create a new document." ma:contentTypeScope="" ma:versionID="6f89747310294265208a5a4e96b8eae0">
  <xsd:schema xmlns:xsd="http://www.w3.org/2001/XMLSchema" xmlns:xs="http://www.w3.org/2001/XMLSchema" xmlns:p="http://schemas.microsoft.com/office/2006/metadata/properties" xmlns:ns2="748ea2e6-7b6d-4064-aeaf-e44fe012dd75" xmlns:ns3="3473b7a8-b561-4974-9e0f-66c53f11eebd" targetNamespace="http://schemas.microsoft.com/office/2006/metadata/properties" ma:root="true" ma:fieldsID="634f6b0b2523fd86bbf61fa97859effb" ns2:_="" ns3:_="">
    <xsd:import namespace="748ea2e6-7b6d-4064-aeaf-e44fe012dd75"/>
    <xsd:import namespace="3473b7a8-b561-4974-9e0f-66c53f11eeb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ea2e6-7b6d-4064-aeaf-e44fe012d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3b7a8-b561-4974-9e0f-66c53f11e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1EBACB-9DDF-40F4-B27D-29531179B4FB}"/>
</file>

<file path=customXml/itemProps2.xml><?xml version="1.0" encoding="utf-8"?>
<ds:datastoreItem xmlns:ds="http://schemas.openxmlformats.org/officeDocument/2006/customXml" ds:itemID="{F07DE93C-09B4-451C-94BB-4FB34C97EC13}"/>
</file>

<file path=customXml/itemProps3.xml><?xml version="1.0" encoding="utf-8"?>
<ds:datastoreItem xmlns:ds="http://schemas.openxmlformats.org/officeDocument/2006/customXml" ds:itemID="{31EDD949-EE10-4779-B613-493C578BF8AC}"/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158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C5 – Energy changes</vt:lpstr>
      <vt:lpstr>Exothermic reactions</vt:lpstr>
      <vt:lpstr>Endothermic reactions</vt:lpstr>
      <vt:lpstr>Reaction profiles</vt:lpstr>
      <vt:lpstr>Breaking and Making Bonds – Higher Only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PoulterJ</dc:creator>
  <cp:lastModifiedBy>MisquittaW</cp:lastModifiedBy>
  <cp:revision>14</cp:revision>
  <dcterms:created xsi:type="dcterms:W3CDTF">2017-10-30T13:32:56Z</dcterms:created>
  <dcterms:modified xsi:type="dcterms:W3CDTF">2017-10-30T15:26:50Z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0x010100BA22F58AACBC974E984186DC30704671</vt:lpwstr>
  </property>
</Properties>
</file>