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0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61.xml" ContentType="application/vnd.openxmlformats-officedocument.presentationml.slide+xml"/>
  <Override PartName="/ppt/slides/slide56.xml" ContentType="application/vnd.openxmlformats-officedocument.presentationml.slide+xml"/>
  <Override PartName="/ppt/slides/slide59.xml" ContentType="application/vnd.openxmlformats-officedocument.presentationml.slide+xml"/>
  <Override PartName="/ppt/slides/slide55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4" r:id="rId56"/>
    <p:sldId id="315" r:id="rId57"/>
    <p:sldId id="316" r:id="rId58"/>
    <p:sldId id="317" r:id="rId59"/>
    <p:sldId id="318" r:id="rId60"/>
    <p:sldId id="319" r:id="rId61"/>
    <p:sldId id="320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presProps" Target="presProps.xml"/><Relationship Id="rId68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69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609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9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8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609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0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9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1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9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47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0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82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31AC-F4FB-4F9E-BCAA-3495292C7CC3}" type="datetimeFigureOut">
              <a:rPr lang="en-GB" smtClean="0"/>
              <a:t>03/01/2018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4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Biology Paper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i="1" dirty="0" smtClean="0"/>
              <a:t>What is the equation for magnification?</a:t>
            </a:r>
          </a:p>
          <a:p>
            <a:pPr marL="0" indent="0">
              <a:buNone/>
            </a:pPr>
            <a:r>
              <a:rPr lang="en-GB" dirty="0"/>
              <a:t>magnification </a:t>
            </a:r>
            <a:r>
              <a:rPr lang="en-GB" dirty="0" smtClean="0"/>
              <a:t>= image size (mm) </a:t>
            </a:r>
            <a:r>
              <a:rPr lang="en-GB" dirty="0" smtClean="0">
                <a:cs typeface="Calibri" panose="020F0502020204030204" pitchFamily="34" charset="0"/>
              </a:rPr>
              <a:t>÷ actual size (µm)</a:t>
            </a:r>
          </a:p>
          <a:p>
            <a:pPr marL="0" indent="0">
              <a:buNone/>
            </a:pPr>
            <a:endParaRPr lang="en-GB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What is the triangle to rearrange the equation above?</a:t>
            </a:r>
            <a:endParaRPr lang="en-GB" dirty="0"/>
          </a:p>
          <a:p>
            <a:pPr marL="0" indent="0">
              <a:buNone/>
            </a:pPr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5650523" y="3868615"/>
            <a:ext cx="2930769" cy="2719754"/>
            <a:chOff x="5650523" y="3868615"/>
            <a:chExt cx="2930769" cy="2719754"/>
          </a:xfrm>
        </p:grpSpPr>
        <p:sp>
          <p:nvSpPr>
            <p:cNvPr id="4" name="Isosceles Triangle 3"/>
            <p:cNvSpPr/>
            <p:nvPr/>
          </p:nvSpPr>
          <p:spPr>
            <a:xfrm>
              <a:off x="5650523" y="3868615"/>
              <a:ext cx="2930769" cy="271975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383214" y="5384410"/>
              <a:ext cx="146538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022121" y="5009272"/>
              <a:ext cx="187569" cy="18756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7022121" y="5525086"/>
              <a:ext cx="187569" cy="18756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97737" y="4166845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 smtClean="0">
                  <a:latin typeface="Comic Sans MS" panose="030F0702030302020204" pitchFamily="66" charset="0"/>
                </a:rPr>
                <a:t>I</a:t>
              </a:r>
              <a:endParaRPr lang="en-GB" sz="36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21765" y="5689210"/>
              <a:ext cx="5229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08019" y="5712655"/>
              <a:ext cx="591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 smtClean="0">
                  <a:latin typeface="Comic Sans MS" panose="030F0702030302020204" pitchFamily="66" charset="0"/>
                </a:rPr>
                <a:t>M</a:t>
              </a:r>
              <a:endParaRPr lang="en-GB" sz="36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76899" y="5702491"/>
              <a:ext cx="4571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b="1" dirty="0" smtClean="0">
                  <a:latin typeface="Comic Sans MS" panose="030F0702030302020204" pitchFamily="66" charset="0"/>
                </a:rPr>
                <a:t>x</a:t>
              </a:r>
              <a:endParaRPr lang="en-GB" sz="36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581289" y="3683185"/>
            <a:ext cx="3303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Image Size (mm) use a ruler to measure the cell/scale bar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Connector 16"/>
          <p:cNvCxnSpPr>
            <a:endCxn id="15" idx="1"/>
          </p:cNvCxnSpPr>
          <p:nvPr/>
        </p:nvCxnSpPr>
        <p:spPr>
          <a:xfrm flipV="1">
            <a:off x="7334075" y="4283350"/>
            <a:ext cx="1247214" cy="206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421809" y="5496902"/>
            <a:ext cx="330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Magnification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8044657" y="5788546"/>
            <a:ext cx="1247214" cy="206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76696" y="4924921"/>
            <a:ext cx="330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Actual size (</a:t>
            </a:r>
            <a:r>
              <a:rPr lang="en-GB" sz="2400" dirty="0" smtClean="0">
                <a:cs typeface="Calibri" panose="020F0502020204030204" pitchFamily="34" charset="0"/>
              </a:rPr>
              <a:t>µm) 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Connector 20"/>
          <p:cNvCxnSpPr>
            <a:endCxn id="11" idx="1"/>
          </p:cNvCxnSpPr>
          <p:nvPr/>
        </p:nvCxnSpPr>
        <p:spPr>
          <a:xfrm>
            <a:off x="5063545" y="5228492"/>
            <a:ext cx="1058220" cy="7838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23" y="-197583"/>
            <a:ext cx="10515600" cy="1325563"/>
          </a:xfrm>
        </p:spPr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797169"/>
            <a:ext cx="11957538" cy="5498123"/>
          </a:xfrm>
        </p:spPr>
        <p:txBody>
          <a:bodyPr>
            <a:noAutofit/>
          </a:bodyPr>
          <a:lstStyle/>
          <a:p>
            <a:r>
              <a:rPr lang="en-GB" dirty="0" smtClean="0"/>
              <a:t>What is inside the nucleus?</a:t>
            </a:r>
          </a:p>
          <a:p>
            <a:pPr marL="0" indent="0">
              <a:buNone/>
            </a:pPr>
            <a:r>
              <a:rPr lang="en-GB" dirty="0" smtClean="0"/>
              <a:t>Chromosomes</a:t>
            </a:r>
          </a:p>
          <a:p>
            <a:r>
              <a:rPr lang="en-GB" dirty="0" smtClean="0"/>
              <a:t>What are chromosomes made of?</a:t>
            </a:r>
          </a:p>
          <a:p>
            <a:pPr marL="0" indent="0">
              <a:buNone/>
            </a:pPr>
            <a:r>
              <a:rPr lang="en-GB" i="1" dirty="0" smtClean="0"/>
              <a:t>DNA</a:t>
            </a:r>
          </a:p>
          <a:p>
            <a:r>
              <a:rPr lang="en-GB" dirty="0" smtClean="0"/>
              <a:t>What are genes?</a:t>
            </a:r>
          </a:p>
          <a:p>
            <a:pPr marL="0" indent="0">
              <a:buNone/>
            </a:pPr>
            <a:r>
              <a:rPr lang="en-GB" i="1" dirty="0" smtClean="0"/>
              <a:t>Sections of DNA that code for a particular protein/feature</a:t>
            </a:r>
          </a:p>
          <a:p>
            <a:r>
              <a:rPr lang="en-GB" dirty="0" smtClean="0"/>
              <a:t>How many chromosomes do human body cells have?</a:t>
            </a:r>
          </a:p>
          <a:p>
            <a:pPr marL="0" indent="0">
              <a:buNone/>
            </a:pPr>
            <a:r>
              <a:rPr lang="en-GB" i="1" dirty="0" smtClean="0"/>
              <a:t>46, in 23 pairs</a:t>
            </a:r>
          </a:p>
          <a:p>
            <a:pPr marL="0" indent="0">
              <a:buNone/>
            </a:pPr>
            <a:r>
              <a:rPr lang="en-GB" i="1" dirty="0" smtClean="0"/>
              <a:t>How many chromosomes would you find in an egg or a sperm cell?</a:t>
            </a:r>
          </a:p>
          <a:p>
            <a:pPr marL="0" indent="0">
              <a:buNone/>
            </a:pPr>
            <a:r>
              <a:rPr lang="en-GB" i="1" dirty="0" smtClean="0"/>
              <a:t>23</a:t>
            </a:r>
          </a:p>
          <a:p>
            <a:pPr marL="0" indent="0">
              <a:buNone/>
            </a:pPr>
            <a:r>
              <a:rPr lang="en-GB" i="1" dirty="0" smtClean="0"/>
              <a:t>How many chromosomes would you find in a fertilised egg cell?</a:t>
            </a:r>
          </a:p>
          <a:p>
            <a:pPr marL="0" indent="0">
              <a:buNone/>
            </a:pPr>
            <a:r>
              <a:rPr lang="en-GB" i="1" dirty="0" smtClean="0"/>
              <a:t>46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869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is the cell cycle?</a:t>
            </a:r>
          </a:p>
          <a:p>
            <a:pPr marL="0" indent="0">
              <a:buNone/>
            </a:pPr>
            <a:r>
              <a:rPr lang="en-GB" i="1" dirty="0" smtClean="0"/>
              <a:t>A series of stages where the cell prepares for, and carries out cell division</a:t>
            </a:r>
          </a:p>
          <a:p>
            <a:r>
              <a:rPr lang="en-GB" dirty="0" smtClean="0"/>
              <a:t>What must happen to the DNA before cell division?</a:t>
            </a:r>
          </a:p>
          <a:p>
            <a:pPr marL="0" indent="0">
              <a:buNone/>
            </a:pPr>
            <a:r>
              <a:rPr lang="en-GB" i="1" dirty="0" smtClean="0"/>
              <a:t>Replicates (doubles)</a:t>
            </a:r>
          </a:p>
          <a:p>
            <a:r>
              <a:rPr lang="en-GB" dirty="0" smtClean="0"/>
              <a:t>What must the cell do before division?</a:t>
            </a:r>
          </a:p>
          <a:p>
            <a:pPr marL="0" indent="0">
              <a:buNone/>
            </a:pPr>
            <a:r>
              <a:rPr lang="en-GB" i="1" dirty="0" smtClean="0"/>
              <a:t>Grow and produce more sub-cellular structures such as mitochondria</a:t>
            </a:r>
          </a:p>
          <a:p>
            <a:r>
              <a:rPr lang="en-GB" dirty="0" smtClean="0"/>
              <a:t>What is mitosis?</a:t>
            </a:r>
          </a:p>
          <a:p>
            <a:pPr marL="0" indent="0">
              <a:buNone/>
            </a:pPr>
            <a:r>
              <a:rPr lang="en-GB" i="1" dirty="0" smtClean="0"/>
              <a:t>Division of the nucleus 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505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happens in mitosis?</a:t>
            </a:r>
          </a:p>
          <a:p>
            <a:pPr marL="0" indent="0">
              <a:buNone/>
            </a:pPr>
            <a:r>
              <a:rPr lang="en-GB" i="1" dirty="0" smtClean="0"/>
              <a:t>Chromosomes are split and pulled to opposite ends of the cell</a:t>
            </a:r>
          </a:p>
          <a:p>
            <a:r>
              <a:rPr lang="en-GB" dirty="0" smtClean="0"/>
              <a:t>What is the final part of the cell cycle?</a:t>
            </a:r>
          </a:p>
          <a:p>
            <a:pPr marL="0" indent="0">
              <a:buNone/>
            </a:pPr>
            <a:r>
              <a:rPr lang="en-GB" i="1" dirty="0" smtClean="0"/>
              <a:t>Cytoplasm and cell membrane divide to form two </a:t>
            </a:r>
            <a:r>
              <a:rPr lang="en-GB" b="1" i="1" dirty="0" smtClean="0"/>
              <a:t>identical</a:t>
            </a:r>
            <a:r>
              <a:rPr lang="en-GB" i="1" dirty="0" smtClean="0"/>
              <a:t> cells</a:t>
            </a:r>
          </a:p>
          <a:p>
            <a:r>
              <a:rPr lang="en-GB" dirty="0" smtClean="0"/>
              <a:t>Why is cell division important?</a:t>
            </a:r>
          </a:p>
          <a:p>
            <a:pPr marL="0" indent="0">
              <a:buNone/>
            </a:pPr>
            <a:r>
              <a:rPr lang="en-GB" i="1" dirty="0" smtClean="0"/>
              <a:t>Makes new cells for growth and repair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911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stem cells?</a:t>
            </a:r>
          </a:p>
          <a:p>
            <a:pPr marL="0" indent="0">
              <a:buNone/>
            </a:pPr>
            <a:r>
              <a:rPr lang="en-GB" i="1" dirty="0" smtClean="0"/>
              <a:t>Undifferentiated cells that can form any type of cell</a:t>
            </a:r>
          </a:p>
          <a:p>
            <a:r>
              <a:rPr lang="en-GB" dirty="0" smtClean="0"/>
              <a:t>Where can  you get human stem cells from?</a:t>
            </a:r>
          </a:p>
          <a:p>
            <a:pPr marL="0" indent="0">
              <a:buNone/>
            </a:pPr>
            <a:r>
              <a:rPr lang="en-GB" i="1" dirty="0" smtClean="0"/>
              <a:t>Adult bone marrow, embryos </a:t>
            </a:r>
          </a:p>
          <a:p>
            <a:r>
              <a:rPr lang="en-GB" dirty="0" smtClean="0"/>
              <a:t>What types of cells can adult bone marrow stem cells form?</a:t>
            </a:r>
          </a:p>
          <a:p>
            <a:pPr marL="0" indent="0">
              <a:buNone/>
            </a:pPr>
            <a:r>
              <a:rPr lang="en-GB" i="1" dirty="0" smtClean="0"/>
              <a:t>Blood cells</a:t>
            </a:r>
          </a:p>
          <a:p>
            <a:r>
              <a:rPr lang="en-GB" dirty="0" smtClean="0"/>
              <a:t>What types of cells can embryonic stem cells form?</a:t>
            </a:r>
          </a:p>
          <a:p>
            <a:pPr marL="0" indent="0">
              <a:buNone/>
            </a:pPr>
            <a:r>
              <a:rPr lang="en-GB" i="1" dirty="0" smtClean="0"/>
              <a:t>Any type of cell</a:t>
            </a:r>
          </a:p>
          <a:p>
            <a:r>
              <a:rPr lang="en-GB" dirty="0" smtClean="0"/>
              <a:t>What could embryonic stem cells be used to treat in the future?</a:t>
            </a:r>
          </a:p>
          <a:p>
            <a:pPr marL="0" indent="0">
              <a:buNone/>
            </a:pPr>
            <a:r>
              <a:rPr lang="en-GB" i="1" dirty="0" smtClean="0"/>
              <a:t>Diabetes, paralysis, </a:t>
            </a:r>
            <a:r>
              <a:rPr lang="en-GB" i="1" dirty="0" err="1" smtClean="0"/>
              <a:t>alzheimer's</a:t>
            </a:r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103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is therapeutic cloning?</a:t>
            </a:r>
          </a:p>
          <a:p>
            <a:pPr marL="0" indent="0">
              <a:buNone/>
            </a:pPr>
            <a:r>
              <a:rPr lang="en-GB" i="1" dirty="0" smtClean="0"/>
              <a:t>Where you produce an embryo using your own genes, which will provide you with your own stem cells</a:t>
            </a:r>
          </a:p>
          <a:p>
            <a:r>
              <a:rPr lang="en-GB" dirty="0" smtClean="0"/>
              <a:t>What are the advantages of therapeutic cloning over using embryonic stem cells?</a:t>
            </a:r>
          </a:p>
          <a:p>
            <a:pPr marL="0" indent="0">
              <a:buNone/>
            </a:pPr>
            <a:r>
              <a:rPr lang="en-GB" i="1" dirty="0" smtClean="0"/>
              <a:t>No rejection (they are your own cells), less ethical concerns </a:t>
            </a:r>
          </a:p>
          <a:p>
            <a:r>
              <a:rPr lang="en-GB" dirty="0" smtClean="0"/>
              <a:t>What are the risks of stem cells?</a:t>
            </a:r>
          </a:p>
          <a:p>
            <a:pPr marL="0" indent="0">
              <a:buNone/>
            </a:pPr>
            <a:r>
              <a:rPr lang="en-GB" i="1" dirty="0" smtClean="0"/>
              <a:t>Viral transfers, ethical and religious objections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299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Where can plant cell stem cells be found?</a:t>
            </a:r>
          </a:p>
          <a:p>
            <a:pPr marL="0" indent="0">
              <a:buNone/>
            </a:pPr>
            <a:r>
              <a:rPr lang="en-GB" i="1" dirty="0" smtClean="0"/>
              <a:t>Meristems</a:t>
            </a:r>
            <a:r>
              <a:rPr lang="en-GB" dirty="0" smtClean="0"/>
              <a:t> </a:t>
            </a:r>
          </a:p>
          <a:p>
            <a:r>
              <a:rPr lang="en-GB" dirty="0" smtClean="0"/>
              <a:t>Stem cells from plant meristem cane be used for?</a:t>
            </a:r>
          </a:p>
          <a:p>
            <a:pPr marL="0" indent="0">
              <a:buNone/>
            </a:pPr>
            <a:r>
              <a:rPr lang="en-GB" i="1" dirty="0" smtClean="0"/>
              <a:t>Making clones quickly</a:t>
            </a:r>
          </a:p>
          <a:p>
            <a:r>
              <a:rPr lang="en-GB" dirty="0" smtClean="0"/>
              <a:t>What are the advantages of cloning plants?</a:t>
            </a:r>
          </a:p>
          <a:p>
            <a:pPr marL="0" indent="0">
              <a:buNone/>
            </a:pPr>
            <a:r>
              <a:rPr lang="en-GB" i="1" dirty="0" smtClean="0"/>
              <a:t>Can produce large numbers of plants, can ensure particular features such as disease resistance will be passed on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9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is diffusion?</a:t>
            </a:r>
          </a:p>
          <a:p>
            <a:pPr marL="0" indent="0">
              <a:buNone/>
            </a:pPr>
            <a:r>
              <a:rPr lang="en-GB" i="1" dirty="0" smtClean="0"/>
              <a:t>The movement of particles from an area of high concentration to an area of low concentration.</a:t>
            </a:r>
          </a:p>
          <a:p>
            <a:r>
              <a:rPr lang="en-GB" dirty="0" smtClean="0"/>
              <a:t>What substances may diffuse into an animal cell?</a:t>
            </a:r>
          </a:p>
          <a:p>
            <a:pPr marL="0" indent="0">
              <a:buNone/>
            </a:pPr>
            <a:r>
              <a:rPr lang="en-GB" i="1" dirty="0" smtClean="0"/>
              <a:t>Oxygen, glucose, amino acids</a:t>
            </a:r>
          </a:p>
          <a:p>
            <a:r>
              <a:rPr lang="en-GB" dirty="0" smtClean="0"/>
              <a:t>What substance may diffuse out of a cell?</a:t>
            </a:r>
          </a:p>
          <a:p>
            <a:pPr marL="0" indent="0">
              <a:buNone/>
            </a:pPr>
            <a:r>
              <a:rPr lang="en-GB" i="1" dirty="0" smtClean="0"/>
              <a:t>Carbon dioxide, urea</a:t>
            </a:r>
          </a:p>
          <a:p>
            <a:r>
              <a:rPr lang="en-GB" dirty="0" smtClean="0"/>
              <a:t>What factors affect the rate of diffusion?</a:t>
            </a:r>
          </a:p>
          <a:p>
            <a:pPr marL="0" indent="0">
              <a:buNone/>
            </a:pPr>
            <a:r>
              <a:rPr lang="en-GB" i="1" dirty="0" smtClean="0"/>
              <a:t>Steepness of concentration gradient, temperature, surface area of the cell membrane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905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Why don’t single cell organisms need a exchange surfaces or transport systems</a:t>
            </a:r>
            <a:r>
              <a:rPr lang="en-GB" i="1" dirty="0" smtClean="0"/>
              <a:t>?</a:t>
            </a:r>
          </a:p>
          <a:p>
            <a:pPr marL="0" indent="0">
              <a:buNone/>
            </a:pPr>
            <a:r>
              <a:rPr lang="en-GB" i="1" dirty="0" smtClean="0"/>
              <a:t>They have a large surface area: volume ratio compared to multicellular organisms.</a:t>
            </a:r>
          </a:p>
          <a:p>
            <a:r>
              <a:rPr lang="en-GB" dirty="0" smtClean="0"/>
              <a:t>Can you name any exchange surfaces?</a:t>
            </a:r>
          </a:p>
          <a:p>
            <a:pPr marL="0" indent="0">
              <a:buNone/>
            </a:pPr>
            <a:r>
              <a:rPr lang="en-GB" i="1" dirty="0" smtClean="0"/>
              <a:t>Lungs, gills, small intestines roots, leaves</a:t>
            </a:r>
          </a:p>
          <a:p>
            <a:r>
              <a:rPr lang="en-GB" dirty="0" smtClean="0"/>
              <a:t>What are the key adaptations of exchange surfaces?</a:t>
            </a:r>
          </a:p>
          <a:p>
            <a:pPr marL="0" indent="0">
              <a:buNone/>
            </a:pPr>
            <a:r>
              <a:rPr lang="en-GB" i="1" dirty="0" smtClean="0"/>
              <a:t>Large surface area </a:t>
            </a:r>
          </a:p>
          <a:p>
            <a:pPr marL="0" indent="0">
              <a:buNone/>
            </a:pPr>
            <a:r>
              <a:rPr lang="en-GB" i="1" dirty="0" smtClean="0"/>
              <a:t>thin – short diffusion distance</a:t>
            </a:r>
          </a:p>
          <a:p>
            <a:pPr marL="0" indent="0">
              <a:buNone/>
            </a:pPr>
            <a:r>
              <a:rPr lang="en-GB" i="1" dirty="0" smtClean="0"/>
              <a:t>close to a transport system – maintains a steep concentration gradient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3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i="1" dirty="0" smtClean="0"/>
              <a:t>What is osmosis?</a:t>
            </a:r>
          </a:p>
          <a:p>
            <a:pPr marL="0" indent="0">
              <a:buNone/>
            </a:pPr>
            <a:r>
              <a:rPr lang="en-GB" dirty="0" smtClean="0"/>
              <a:t>The movement of water molecules from a dilute to a more concentrated solution across a partially permeable membrane.</a:t>
            </a:r>
          </a:p>
          <a:p>
            <a:r>
              <a:rPr lang="en-GB" dirty="0" smtClean="0"/>
              <a:t>What would happen to a piece of potato if it is placed in a solution that is </a:t>
            </a:r>
            <a:r>
              <a:rPr lang="en-GB" b="1" dirty="0" smtClean="0"/>
              <a:t>more dilute</a:t>
            </a:r>
            <a:r>
              <a:rPr lang="en-GB" dirty="0" smtClean="0"/>
              <a:t> solution than its cells?</a:t>
            </a:r>
          </a:p>
          <a:p>
            <a:pPr marL="0" indent="0">
              <a:buNone/>
            </a:pPr>
            <a:r>
              <a:rPr lang="en-GB" i="1" dirty="0" smtClean="0"/>
              <a:t>Water would move in via osmosis and its cells would swell and it would gain mass</a:t>
            </a:r>
          </a:p>
          <a:p>
            <a:r>
              <a:rPr lang="en-GB" dirty="0" smtClean="0"/>
              <a:t>What would happen to a piece of potato if it is placed in a solution that is </a:t>
            </a:r>
            <a:r>
              <a:rPr lang="en-GB" b="1" dirty="0" smtClean="0"/>
              <a:t>more concentrated solution</a:t>
            </a:r>
            <a:r>
              <a:rPr lang="en-GB" dirty="0" smtClean="0"/>
              <a:t> than its cells?</a:t>
            </a:r>
          </a:p>
          <a:p>
            <a:pPr marL="0" indent="0">
              <a:buNone/>
            </a:pPr>
            <a:r>
              <a:rPr lang="en-GB" i="1" dirty="0" smtClean="0"/>
              <a:t>Water would move out via osmosis and its cells would shrivel and it would lose mass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8109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types of cell are eukaryotic?</a:t>
            </a:r>
          </a:p>
          <a:p>
            <a:pPr marL="0" indent="0">
              <a:buNone/>
            </a:pPr>
            <a:r>
              <a:rPr lang="en-GB" i="1" dirty="0" smtClean="0"/>
              <a:t>Animal, plant, fungi (yeast) and </a:t>
            </a:r>
            <a:r>
              <a:rPr lang="en-GB" i="1" dirty="0" err="1" smtClean="0"/>
              <a:t>Protist</a:t>
            </a:r>
            <a:r>
              <a:rPr lang="en-GB" i="1" dirty="0" smtClean="0"/>
              <a:t> (</a:t>
            </a:r>
            <a:r>
              <a:rPr lang="en-GB" i="1" dirty="0" err="1" smtClean="0"/>
              <a:t>plamosdium</a:t>
            </a:r>
            <a:r>
              <a:rPr lang="en-GB" i="1" dirty="0" smtClean="0"/>
              <a:t>) </a:t>
            </a:r>
            <a:endParaRPr lang="en-GB" i="1" dirty="0"/>
          </a:p>
          <a:p>
            <a:r>
              <a:rPr lang="en-GB" dirty="0" smtClean="0"/>
              <a:t>What are the key features of eukaryotic cells?</a:t>
            </a:r>
          </a:p>
          <a:p>
            <a:pPr marL="0" indent="0">
              <a:buNone/>
            </a:pPr>
            <a:r>
              <a:rPr lang="en-GB" i="1" dirty="0" smtClean="0"/>
              <a:t>Cell has a nucleus with genetic material inside + membrane –bound organelles  </a:t>
            </a:r>
          </a:p>
          <a:p>
            <a:r>
              <a:rPr lang="en-GB" dirty="0" smtClean="0"/>
              <a:t>What types of cell are prokaryotic?</a:t>
            </a:r>
          </a:p>
          <a:p>
            <a:pPr marL="0" indent="0">
              <a:buNone/>
            </a:pPr>
            <a:r>
              <a:rPr lang="en-GB" i="1" dirty="0" smtClean="0"/>
              <a:t>Bacteria</a:t>
            </a:r>
          </a:p>
          <a:p>
            <a:r>
              <a:rPr lang="en-GB" dirty="0" smtClean="0"/>
              <a:t>What are the key features of prokaryotic cells?</a:t>
            </a:r>
          </a:p>
          <a:p>
            <a:pPr marL="0" indent="0">
              <a:buNone/>
            </a:pPr>
            <a:r>
              <a:rPr lang="en-GB" i="1" dirty="0" smtClean="0"/>
              <a:t>No nucleus – genetic material loose in cytoplasm and plasmids, much smaller in size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9700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is active transport</a:t>
            </a:r>
          </a:p>
          <a:p>
            <a:pPr marL="0" indent="0">
              <a:buNone/>
            </a:pPr>
            <a:r>
              <a:rPr lang="en-GB" i="1" dirty="0" smtClean="0"/>
              <a:t>The movement of substance from an area of </a:t>
            </a:r>
            <a:r>
              <a:rPr lang="en-GB" i="1" dirty="0" smtClean="0"/>
              <a:t>low concentration </a:t>
            </a:r>
            <a:r>
              <a:rPr lang="en-GB" i="1" dirty="0" smtClean="0"/>
              <a:t>to an area of </a:t>
            </a:r>
            <a:r>
              <a:rPr lang="en-GB" i="1" dirty="0" smtClean="0"/>
              <a:t>high </a:t>
            </a:r>
            <a:r>
              <a:rPr lang="en-GB" i="1" dirty="0" smtClean="0"/>
              <a:t>concentration (against a concentration gradient) using energy from respiration.</a:t>
            </a:r>
          </a:p>
          <a:p>
            <a:r>
              <a:rPr lang="en-GB" dirty="0" smtClean="0"/>
              <a:t>What else is required for active transport?</a:t>
            </a:r>
          </a:p>
          <a:p>
            <a:pPr marL="0" indent="0">
              <a:buNone/>
            </a:pPr>
            <a:r>
              <a:rPr lang="en-GB" i="1" dirty="0" smtClean="0"/>
              <a:t>Carrier proteins in the membrane</a:t>
            </a:r>
          </a:p>
          <a:p>
            <a:r>
              <a:rPr lang="en-GB" dirty="0" smtClean="0"/>
              <a:t>Where is active transport important in animals?</a:t>
            </a:r>
          </a:p>
          <a:p>
            <a:pPr marL="0" indent="0">
              <a:buNone/>
            </a:pPr>
            <a:r>
              <a:rPr lang="en-GB" i="1" dirty="0" smtClean="0"/>
              <a:t>Small intestine to absorb glucose etc. into the blood</a:t>
            </a:r>
          </a:p>
          <a:p>
            <a:r>
              <a:rPr lang="en-GB" dirty="0" smtClean="0"/>
              <a:t>Where is active transport important in plants?</a:t>
            </a:r>
          </a:p>
          <a:p>
            <a:pPr marL="0" indent="0">
              <a:buNone/>
            </a:pPr>
            <a:r>
              <a:rPr lang="en-GB" i="1" dirty="0" smtClean="0"/>
              <a:t>In the roots to absorb mineral ions from the soil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4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How are multicellular organisms organised?</a:t>
            </a:r>
          </a:p>
          <a:p>
            <a:r>
              <a:rPr lang="en-GB" i="1" dirty="0" smtClean="0"/>
              <a:t> Cells, tissues, organs, organ system, organism</a:t>
            </a:r>
          </a:p>
          <a:p>
            <a:r>
              <a:rPr lang="en-GB" dirty="0" smtClean="0"/>
              <a:t>What is a tissue?</a:t>
            </a:r>
          </a:p>
          <a:p>
            <a:pPr marL="0" indent="0">
              <a:buNone/>
            </a:pPr>
            <a:r>
              <a:rPr lang="en-GB" i="1" dirty="0" smtClean="0"/>
              <a:t>A group of cells that are working together for the same function</a:t>
            </a:r>
          </a:p>
          <a:p>
            <a:r>
              <a:rPr lang="en-GB" dirty="0" smtClean="0"/>
              <a:t>What are organs?</a:t>
            </a:r>
          </a:p>
          <a:p>
            <a:pPr marL="0" indent="0">
              <a:buNone/>
            </a:pPr>
            <a:r>
              <a:rPr lang="en-GB" i="1" dirty="0" smtClean="0"/>
              <a:t>A group of different tissues working together for the same function</a:t>
            </a:r>
          </a:p>
          <a:p>
            <a:r>
              <a:rPr lang="en-GB" dirty="0" smtClean="0"/>
              <a:t>What are organ systems?</a:t>
            </a:r>
          </a:p>
          <a:p>
            <a:pPr marL="0" indent="0">
              <a:buNone/>
            </a:pPr>
            <a:r>
              <a:rPr lang="en-GB" i="1" dirty="0" smtClean="0"/>
              <a:t>Groups of organs working together for the same function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3259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organs involved in the digestive system?</a:t>
            </a:r>
          </a:p>
          <a:p>
            <a:pPr marL="0" indent="0">
              <a:buNone/>
            </a:pPr>
            <a:r>
              <a:rPr lang="en-GB" i="1" dirty="0" smtClean="0"/>
              <a:t>Mouth, Oesophagus, stomach, small intestine, large intestine, liver, gall bladder, pancreas</a:t>
            </a:r>
          </a:p>
          <a:p>
            <a:r>
              <a:rPr lang="en-GB" dirty="0" smtClean="0"/>
              <a:t>What is digestion?</a:t>
            </a:r>
          </a:p>
          <a:p>
            <a:pPr marL="0" indent="0">
              <a:buNone/>
            </a:pPr>
            <a:r>
              <a:rPr lang="en-GB" i="1" dirty="0" smtClean="0"/>
              <a:t>The breakdown of large, insoluble molecules into small more soluble ones that can be absorbed into the blood</a:t>
            </a:r>
          </a:p>
          <a:p>
            <a:r>
              <a:rPr lang="en-GB" dirty="0" smtClean="0"/>
              <a:t>What is metabolism?</a:t>
            </a:r>
          </a:p>
          <a:p>
            <a:pPr marL="0" indent="0">
              <a:buNone/>
            </a:pPr>
            <a:r>
              <a:rPr lang="en-GB" i="1" dirty="0" smtClean="0"/>
              <a:t>The rate of chemical reactions in your cells</a:t>
            </a:r>
          </a:p>
          <a:p>
            <a:r>
              <a:rPr lang="en-GB" dirty="0" smtClean="0"/>
              <a:t>What controls your metabolism?</a:t>
            </a:r>
          </a:p>
          <a:p>
            <a:pPr marL="0" indent="0">
              <a:buNone/>
            </a:pPr>
            <a:r>
              <a:rPr lang="en-GB" i="1" dirty="0" smtClean="0"/>
              <a:t>Enzymes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401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enzymes?</a:t>
            </a:r>
          </a:p>
          <a:p>
            <a:pPr marL="0" indent="0">
              <a:buNone/>
            </a:pPr>
            <a:r>
              <a:rPr lang="en-GB" i="1" dirty="0" smtClean="0"/>
              <a:t>Biological catalysts</a:t>
            </a:r>
          </a:p>
          <a:p>
            <a:r>
              <a:rPr lang="en-GB" dirty="0" smtClean="0"/>
              <a:t>What are catalysts?</a:t>
            </a:r>
          </a:p>
          <a:p>
            <a:pPr marL="0" indent="0">
              <a:buNone/>
            </a:pPr>
            <a:r>
              <a:rPr lang="en-GB" i="1" dirty="0" smtClean="0"/>
              <a:t>They speed chemical reactions without being used up.</a:t>
            </a:r>
          </a:p>
          <a:p>
            <a:r>
              <a:rPr lang="en-GB" dirty="0" smtClean="0"/>
              <a:t>What is most important part of an enzyme?</a:t>
            </a:r>
          </a:p>
          <a:p>
            <a:pPr marL="0" indent="0">
              <a:buNone/>
            </a:pPr>
            <a:r>
              <a:rPr lang="en-GB" i="1" dirty="0" smtClean="0"/>
              <a:t>Active site</a:t>
            </a:r>
          </a:p>
          <a:p>
            <a:r>
              <a:rPr lang="en-GB" dirty="0" smtClean="0"/>
              <a:t>What fits into the active site?</a:t>
            </a:r>
          </a:p>
          <a:p>
            <a:pPr marL="0" indent="0">
              <a:buNone/>
            </a:pPr>
            <a:r>
              <a:rPr lang="en-GB" i="1" dirty="0" smtClean="0"/>
              <a:t>Substrate</a:t>
            </a:r>
          </a:p>
          <a:p>
            <a:r>
              <a:rPr lang="en-GB" dirty="0" smtClean="0"/>
              <a:t>Can anything fit into the active site?</a:t>
            </a:r>
          </a:p>
          <a:p>
            <a:pPr marL="0" indent="0">
              <a:buNone/>
            </a:pPr>
            <a:r>
              <a:rPr lang="en-GB" i="1" dirty="0" smtClean="0"/>
              <a:t>No- each enzyme has a specific substrate they fit together like a </a:t>
            </a:r>
            <a:r>
              <a:rPr lang="en-GB" b="1" i="1" dirty="0" smtClean="0"/>
              <a:t>lock and key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11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factors affect enzymes?</a:t>
            </a:r>
          </a:p>
          <a:p>
            <a:pPr marL="0" indent="0">
              <a:buNone/>
            </a:pPr>
            <a:r>
              <a:rPr lang="en-GB" i="1" dirty="0" smtClean="0"/>
              <a:t>Temperature and pH</a:t>
            </a:r>
          </a:p>
          <a:p>
            <a:r>
              <a:rPr lang="en-GB" dirty="0" smtClean="0"/>
              <a:t>How does temperature affect enzymes?</a:t>
            </a:r>
          </a:p>
          <a:p>
            <a:pPr marL="0" indent="0">
              <a:buNone/>
            </a:pPr>
            <a:r>
              <a:rPr lang="en-GB" i="1" dirty="0" smtClean="0"/>
              <a:t>-increasing the temperature at first increases reaction rate as there are more collisions between enzyme and substrate.</a:t>
            </a:r>
          </a:p>
          <a:p>
            <a:pPr marL="0" indent="0">
              <a:buNone/>
            </a:pPr>
            <a:r>
              <a:rPr lang="en-GB" i="1" dirty="0" smtClean="0"/>
              <a:t>-increasing the temperature too high causes the enzyme to denature.</a:t>
            </a:r>
          </a:p>
          <a:p>
            <a:r>
              <a:rPr lang="en-GB" dirty="0" smtClean="0"/>
              <a:t>How does pH affect enzymes?</a:t>
            </a:r>
          </a:p>
          <a:p>
            <a:pPr marL="0" indent="0">
              <a:buNone/>
            </a:pPr>
            <a:r>
              <a:rPr lang="en-GB" i="1" dirty="0" smtClean="0"/>
              <a:t>Each enzyme as an optimum pH where it works best, extremes in pH cause them to denature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712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three main types of digestive enzyme?</a:t>
            </a:r>
          </a:p>
          <a:p>
            <a:pPr marL="0" indent="0">
              <a:buNone/>
            </a:pPr>
            <a:r>
              <a:rPr lang="en-GB" i="1" dirty="0" smtClean="0"/>
              <a:t>Carbohydrase's (amylase)</a:t>
            </a:r>
          </a:p>
          <a:p>
            <a:pPr marL="0" indent="0">
              <a:buNone/>
            </a:pPr>
            <a:r>
              <a:rPr lang="en-GB" i="1" dirty="0" smtClean="0"/>
              <a:t>Protease</a:t>
            </a:r>
          </a:p>
          <a:p>
            <a:pPr marL="0" indent="0">
              <a:buNone/>
            </a:pPr>
            <a:r>
              <a:rPr lang="en-GB" i="1" dirty="0" smtClean="0"/>
              <a:t>Lipase</a:t>
            </a:r>
          </a:p>
          <a:p>
            <a:r>
              <a:rPr lang="en-GB" dirty="0" smtClean="0"/>
              <a:t>Where is amylase produced?</a:t>
            </a:r>
          </a:p>
          <a:p>
            <a:pPr marL="0" indent="0">
              <a:buNone/>
            </a:pPr>
            <a:r>
              <a:rPr lang="en-GB" i="1" dirty="0" smtClean="0"/>
              <a:t>Salivary glans, pancreas and small intestine</a:t>
            </a:r>
          </a:p>
          <a:p>
            <a:r>
              <a:rPr lang="en-GB" dirty="0" smtClean="0"/>
              <a:t>Where are proteases produced?</a:t>
            </a:r>
          </a:p>
          <a:p>
            <a:pPr marL="0" indent="0">
              <a:buNone/>
            </a:pPr>
            <a:r>
              <a:rPr lang="en-GB" i="1" dirty="0" smtClean="0"/>
              <a:t>Stomach, pancreas and small intestine</a:t>
            </a:r>
          </a:p>
          <a:p>
            <a:r>
              <a:rPr lang="en-GB" dirty="0" smtClean="0"/>
              <a:t>What are lipases produced?</a:t>
            </a:r>
          </a:p>
          <a:p>
            <a:pPr marL="0" indent="0">
              <a:buNone/>
            </a:pPr>
            <a:r>
              <a:rPr lang="en-GB" i="1" dirty="0" smtClean="0"/>
              <a:t>Pancreas and small intestine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680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do </a:t>
            </a:r>
            <a:r>
              <a:rPr lang="en-GB" i="1" dirty="0" smtClean="0"/>
              <a:t>Carbohydrase's (amylase) break down?</a:t>
            </a: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Starch 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i="1" dirty="0" smtClean="0">
                <a:cs typeface="Calibri" panose="020F0502020204030204" pitchFamily="34" charset="0"/>
              </a:rPr>
              <a:t> glucose</a:t>
            </a:r>
            <a:endParaRPr lang="en-GB" i="1" dirty="0" smtClean="0"/>
          </a:p>
          <a:p>
            <a:r>
              <a:rPr lang="en-GB" dirty="0" smtClean="0"/>
              <a:t>What do </a:t>
            </a:r>
            <a:r>
              <a:rPr lang="en-GB" i="1" dirty="0" smtClean="0"/>
              <a:t>Proteases break down?</a:t>
            </a: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Protein 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i="1" dirty="0" smtClean="0">
                <a:cs typeface="Calibri" panose="020F0502020204030204" pitchFamily="34" charset="0"/>
              </a:rPr>
              <a:t> amino acids</a:t>
            </a:r>
            <a:endParaRPr lang="en-GB" i="1" dirty="0" smtClean="0"/>
          </a:p>
          <a:p>
            <a:r>
              <a:rPr lang="en-GB" dirty="0" smtClean="0"/>
              <a:t>What do </a:t>
            </a:r>
            <a:r>
              <a:rPr lang="en-GB" i="1" dirty="0" smtClean="0"/>
              <a:t>Lipases break down?</a:t>
            </a: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Lipids 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i="1" dirty="0" smtClean="0">
                <a:cs typeface="Calibri" panose="020F0502020204030204" pitchFamily="34" charset="0"/>
              </a:rPr>
              <a:t> fatty acids + glycerol</a:t>
            </a: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493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also required to help digest lipids (fats)?</a:t>
            </a:r>
          </a:p>
          <a:p>
            <a:pPr marL="0" indent="0">
              <a:buNone/>
            </a:pPr>
            <a:r>
              <a:rPr lang="en-GB" i="1" dirty="0" smtClean="0"/>
              <a:t>Bile</a:t>
            </a:r>
          </a:p>
          <a:p>
            <a:r>
              <a:rPr lang="en-GB" dirty="0" smtClean="0"/>
              <a:t>Where is bile made?</a:t>
            </a:r>
          </a:p>
          <a:p>
            <a:pPr marL="0" indent="0">
              <a:buNone/>
            </a:pPr>
            <a:r>
              <a:rPr lang="en-GB" i="1" dirty="0" smtClean="0"/>
              <a:t>Liver, and it is stored in the gall bladder</a:t>
            </a:r>
          </a:p>
          <a:p>
            <a:r>
              <a:rPr lang="en-GB" dirty="0" smtClean="0"/>
              <a:t>How does bile aid in lipid digestion?</a:t>
            </a:r>
          </a:p>
          <a:p>
            <a:pPr marL="0" indent="0">
              <a:buNone/>
            </a:pPr>
            <a:r>
              <a:rPr lang="en-GB" i="1" dirty="0" smtClean="0"/>
              <a:t>-Neutralises stomach acid – making optimum pH for lipase</a:t>
            </a:r>
          </a:p>
          <a:p>
            <a:pPr marL="0" indent="0">
              <a:buNone/>
            </a:pPr>
            <a:r>
              <a:rPr lang="en-GB" i="1" dirty="0" smtClean="0"/>
              <a:t>-Emulsifies fats – increases surface area for lipase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90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test is used for glucose?</a:t>
            </a:r>
          </a:p>
          <a:p>
            <a:pPr marL="0" indent="0">
              <a:buNone/>
            </a:pPr>
            <a:r>
              <a:rPr lang="en-GB" i="1" dirty="0" smtClean="0"/>
              <a:t>Benedict's test</a:t>
            </a:r>
          </a:p>
          <a:p>
            <a:r>
              <a:rPr lang="en-GB" dirty="0" smtClean="0"/>
              <a:t>What does a positive Benedict's test look like?</a:t>
            </a:r>
          </a:p>
          <a:p>
            <a:pPr marL="0" indent="0">
              <a:buNone/>
            </a:pPr>
            <a:r>
              <a:rPr lang="en-GB" i="1" dirty="0" smtClean="0"/>
              <a:t>Blue to red</a:t>
            </a:r>
          </a:p>
          <a:p>
            <a:r>
              <a:rPr lang="en-GB" dirty="0" smtClean="0"/>
              <a:t>What is the test for starch?</a:t>
            </a:r>
          </a:p>
          <a:p>
            <a:pPr marL="0" indent="0">
              <a:buNone/>
            </a:pPr>
            <a:r>
              <a:rPr lang="en-GB" i="1" dirty="0" smtClean="0"/>
              <a:t>Iodine</a:t>
            </a:r>
          </a:p>
          <a:p>
            <a:r>
              <a:rPr lang="en-GB" dirty="0" smtClean="0"/>
              <a:t>What does a positive starch test look like</a:t>
            </a:r>
          </a:p>
          <a:p>
            <a:pPr marL="0" indent="0">
              <a:buNone/>
            </a:pPr>
            <a:r>
              <a:rPr lang="en-GB" i="1" dirty="0" smtClean="0"/>
              <a:t>Orange to black</a:t>
            </a:r>
          </a:p>
          <a:p>
            <a:r>
              <a:rPr lang="en-GB" dirty="0" smtClean="0"/>
              <a:t>What is the test for proteins?</a:t>
            </a:r>
          </a:p>
          <a:p>
            <a:pPr marL="0" indent="0">
              <a:buNone/>
            </a:pPr>
            <a:r>
              <a:rPr lang="en-GB" i="1" dirty="0" smtClean="0"/>
              <a:t>-Biuret</a:t>
            </a:r>
          </a:p>
          <a:p>
            <a:r>
              <a:rPr lang="en-GB" dirty="0" smtClean="0"/>
              <a:t>What test does a positive protein test look like?</a:t>
            </a:r>
          </a:p>
          <a:p>
            <a:pPr marL="0" indent="0">
              <a:buNone/>
            </a:pPr>
            <a:r>
              <a:rPr lang="en-GB" i="1" dirty="0" smtClean="0"/>
              <a:t>Blue to purple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774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Can you label the parts of the heart?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95" y="2241550"/>
            <a:ext cx="8970962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5103" y="2732333"/>
            <a:ext cx="20233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Pulmonary artery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71653" y="3799133"/>
            <a:ext cx="12586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Vena Cava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73228" y="4850058"/>
            <a:ext cx="1527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Right atrium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82753" y="5920033"/>
            <a:ext cx="18453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Right ventricle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75590" y="2732333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Aorta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786690" y="3799133"/>
            <a:ext cx="175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Pulmonary vein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045453" y="4834183"/>
            <a:ext cx="14350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Left atrium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970840" y="5920033"/>
            <a:ext cx="16834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mic Sans MS" panose="030F0702030302020204" pitchFamily="66" charset="0"/>
              </a:rPr>
              <a:t>Left ventricle</a:t>
            </a:r>
          </a:p>
        </p:txBody>
      </p:sp>
    </p:spTree>
    <p:extLst>
      <p:ext uri="{BB962C8B-B14F-4D97-AF65-F5344CB8AC3E}">
        <p14:creationId xmlns:p14="http://schemas.microsoft.com/office/powerpoint/2010/main" val="322886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units would you use to measure a cell?</a:t>
            </a:r>
          </a:p>
          <a:p>
            <a:pPr marL="0" indent="0">
              <a:buNone/>
            </a:pPr>
            <a:r>
              <a:rPr lang="en-GB" i="1" dirty="0" smtClean="0"/>
              <a:t>Micrometres (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µm)</a:t>
            </a:r>
          </a:p>
          <a:p>
            <a:r>
              <a:rPr lang="en-GB" dirty="0" smtClean="0"/>
              <a:t>How many micrometres are there in a millimetre?</a:t>
            </a:r>
          </a:p>
          <a:p>
            <a:pPr marL="0" indent="0">
              <a:buNone/>
            </a:pPr>
            <a:r>
              <a:rPr lang="en-GB" i="1" dirty="0" smtClean="0"/>
              <a:t>1000 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µm</a:t>
            </a:r>
          </a:p>
          <a:p>
            <a:r>
              <a:rPr lang="en-GB" i="1" dirty="0" smtClean="0">
                <a:cs typeface="Calibri" panose="020F0502020204030204" pitchFamily="34" charset="0"/>
              </a:rPr>
              <a:t>How would you represent 1 millimetre in standard form?</a:t>
            </a:r>
          </a:p>
          <a:p>
            <a:pPr marL="0" indent="0">
              <a:buNone/>
            </a:pPr>
            <a:r>
              <a:rPr lang="en-GB" i="1" dirty="0" smtClean="0">
                <a:cs typeface="Calibri" panose="020F0502020204030204" pitchFamily="34" charset="0"/>
              </a:rPr>
              <a:t>10</a:t>
            </a:r>
            <a:r>
              <a:rPr lang="en-GB" i="1" baseline="30000" dirty="0" smtClean="0">
                <a:cs typeface="Calibri" panose="020F0502020204030204" pitchFamily="34" charset="0"/>
              </a:rPr>
              <a:t>-3</a:t>
            </a:r>
            <a:endParaRPr lang="en-GB" i="1" dirty="0" smtClean="0">
              <a:cs typeface="Calibri" panose="020F0502020204030204" pitchFamily="34" charset="0"/>
            </a:endParaRPr>
          </a:p>
          <a:p>
            <a:r>
              <a:rPr lang="en-GB" dirty="0" smtClean="0"/>
              <a:t>How would you represent 1 micrometre in standard form?</a:t>
            </a:r>
          </a:p>
          <a:p>
            <a:pPr marL="0" indent="0">
              <a:buNone/>
            </a:pPr>
            <a:r>
              <a:rPr lang="en-GB" i="1" dirty="0" smtClean="0"/>
              <a:t>10</a:t>
            </a:r>
            <a:r>
              <a:rPr lang="en-GB" i="1" baseline="30000" dirty="0" smtClean="0"/>
              <a:t>-6</a:t>
            </a:r>
            <a:endParaRPr lang="en-GB" i="1" dirty="0" smtClean="0"/>
          </a:p>
          <a:p>
            <a:r>
              <a:rPr lang="en-GB" dirty="0" smtClean="0"/>
              <a:t>How would you represent 1 nanometre in standard form?</a:t>
            </a:r>
          </a:p>
          <a:p>
            <a:pPr marL="0" indent="0">
              <a:buNone/>
            </a:pPr>
            <a:r>
              <a:rPr lang="en-GB" i="1" dirty="0" smtClean="0"/>
              <a:t>10</a:t>
            </a:r>
            <a:r>
              <a:rPr lang="en-GB" i="1" baseline="30000" dirty="0" smtClean="0"/>
              <a:t>-9</a:t>
            </a:r>
            <a:endParaRPr lang="en-GB" i="1" dirty="0" smtClean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252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the three types of blood vessels called?</a:t>
            </a:r>
          </a:p>
          <a:p>
            <a:pPr marL="0" indent="0">
              <a:buNone/>
            </a:pPr>
            <a:r>
              <a:rPr lang="en-GB" i="1" dirty="0" smtClean="0"/>
              <a:t>Arteries, veins and capillaries </a:t>
            </a:r>
          </a:p>
          <a:p>
            <a:r>
              <a:rPr lang="en-GB" dirty="0" smtClean="0"/>
              <a:t>What are the key features of arteries ?</a:t>
            </a:r>
          </a:p>
          <a:p>
            <a:pPr marL="0" indent="0">
              <a:buNone/>
            </a:pPr>
            <a:r>
              <a:rPr lang="en-GB" i="1" dirty="0" smtClean="0"/>
              <a:t>-thick, muscular elastic walls</a:t>
            </a:r>
          </a:p>
          <a:p>
            <a:pPr marL="0" indent="0">
              <a:buNone/>
            </a:pPr>
            <a:r>
              <a:rPr lang="en-GB" i="1" dirty="0" smtClean="0"/>
              <a:t>-narrow lumen</a:t>
            </a:r>
          </a:p>
          <a:p>
            <a:r>
              <a:rPr lang="en-GB" dirty="0" smtClean="0"/>
              <a:t>Why do arteries have these features?</a:t>
            </a:r>
          </a:p>
          <a:p>
            <a:pPr marL="0" indent="0">
              <a:buNone/>
            </a:pPr>
            <a:r>
              <a:rPr lang="en-GB" i="1" dirty="0" smtClean="0"/>
              <a:t>Maintain high blood pressure</a:t>
            </a:r>
          </a:p>
          <a:p>
            <a:r>
              <a:rPr lang="en-GB" dirty="0" smtClean="0"/>
              <a:t>What are the main features of veins?</a:t>
            </a:r>
          </a:p>
          <a:p>
            <a:pPr marL="0" indent="0">
              <a:buNone/>
            </a:pPr>
            <a:r>
              <a:rPr lang="en-GB" i="1" dirty="0" smtClean="0"/>
              <a:t>-thin walls</a:t>
            </a:r>
          </a:p>
          <a:p>
            <a:pPr>
              <a:buFontTx/>
              <a:buChar char="-"/>
            </a:pPr>
            <a:r>
              <a:rPr lang="en-GB" i="1" dirty="0" smtClean="0"/>
              <a:t>Large lumen</a:t>
            </a:r>
          </a:p>
          <a:p>
            <a:pPr>
              <a:buFontTx/>
              <a:buChar char="-"/>
            </a:pPr>
            <a:r>
              <a:rPr lang="en-GB" i="1" dirty="0" smtClean="0"/>
              <a:t>valves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31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functions of valves?</a:t>
            </a:r>
          </a:p>
          <a:p>
            <a:pPr marL="0" indent="0">
              <a:buNone/>
            </a:pPr>
            <a:r>
              <a:rPr lang="en-GB" i="1" dirty="0" smtClean="0"/>
              <a:t>Prevent backflow of blood</a:t>
            </a:r>
          </a:p>
          <a:p>
            <a:r>
              <a:rPr lang="en-GB" dirty="0" smtClean="0"/>
              <a:t>What are the key features of capillaries?</a:t>
            </a:r>
          </a:p>
          <a:p>
            <a:pPr marL="0" indent="0">
              <a:buNone/>
            </a:pPr>
            <a:r>
              <a:rPr lang="en-GB" i="1" dirty="0" smtClean="0"/>
              <a:t>-Thin- 1 cell thick</a:t>
            </a:r>
          </a:p>
          <a:p>
            <a:pPr marL="0" indent="0">
              <a:buNone/>
            </a:pPr>
            <a:r>
              <a:rPr lang="en-GB" i="1" dirty="0" smtClean="0"/>
              <a:t>-large surface area</a:t>
            </a:r>
          </a:p>
          <a:p>
            <a:r>
              <a:rPr lang="en-GB" dirty="0" smtClean="0"/>
              <a:t>Why are capillaries are so thin?</a:t>
            </a:r>
          </a:p>
          <a:p>
            <a:pPr marL="0" indent="0">
              <a:buNone/>
            </a:pPr>
            <a:r>
              <a:rPr lang="en-GB" i="1" dirty="0" smtClean="0"/>
              <a:t>Short diffusion distance for substances such as oxygen and carbon dioxide</a:t>
            </a:r>
          </a:p>
          <a:p>
            <a:r>
              <a:rPr lang="en-GB" dirty="0" smtClean="0"/>
              <a:t>What controls the resting heart rate?</a:t>
            </a:r>
          </a:p>
          <a:p>
            <a:pPr marL="0" indent="0">
              <a:buNone/>
            </a:pPr>
            <a:r>
              <a:rPr lang="en-GB" i="1" dirty="0" smtClean="0"/>
              <a:t>specialised cells in the right atrium that act as a pacemaker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45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the parts of the blood called?</a:t>
            </a:r>
          </a:p>
          <a:p>
            <a:pPr marL="0" indent="0">
              <a:buNone/>
            </a:pPr>
            <a:r>
              <a:rPr lang="en-GB" i="1" dirty="0" smtClean="0"/>
              <a:t>Red blood cells, white blood cells, plasma, platelets </a:t>
            </a:r>
          </a:p>
          <a:p>
            <a:r>
              <a:rPr lang="en-GB" dirty="0" smtClean="0"/>
              <a:t>What is the role of red blood cells?</a:t>
            </a:r>
          </a:p>
          <a:p>
            <a:pPr marL="0" indent="0">
              <a:buNone/>
            </a:pPr>
            <a:r>
              <a:rPr lang="en-GB" i="1" dirty="0" smtClean="0"/>
              <a:t>Transport oxygen</a:t>
            </a:r>
          </a:p>
          <a:p>
            <a:r>
              <a:rPr lang="en-GB" dirty="0" smtClean="0"/>
              <a:t>What is the role of white blood cells?</a:t>
            </a:r>
          </a:p>
          <a:p>
            <a:pPr marL="0" indent="0">
              <a:buNone/>
            </a:pPr>
            <a:r>
              <a:rPr lang="en-GB" i="1" dirty="0" smtClean="0"/>
              <a:t>Destroy pathogens</a:t>
            </a:r>
          </a:p>
          <a:p>
            <a:r>
              <a:rPr lang="en-GB" dirty="0" smtClean="0"/>
              <a:t>What is the role of plasma?</a:t>
            </a:r>
          </a:p>
          <a:p>
            <a:pPr marL="0" indent="0">
              <a:buNone/>
            </a:pPr>
            <a:r>
              <a:rPr lang="en-GB" i="1" dirty="0" smtClean="0"/>
              <a:t>Transport a range of substances such as carbon dioxide, urea, glucose, hormones and antibodies </a:t>
            </a:r>
          </a:p>
          <a:p>
            <a:r>
              <a:rPr lang="en-GB" dirty="0" smtClean="0"/>
              <a:t>What is the role of platelets?</a:t>
            </a:r>
          </a:p>
          <a:p>
            <a:pPr marL="0" indent="0">
              <a:buNone/>
            </a:pPr>
            <a:r>
              <a:rPr lang="en-GB" i="1" dirty="0" smtClean="0"/>
              <a:t>To form blood clots when activated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534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parts of the respiratory system called?</a:t>
            </a: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436" y="2379663"/>
            <a:ext cx="7721600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52473" y="2503488"/>
            <a:ext cx="106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>
                <a:latin typeface="Comic Sans MS" panose="030F0702030302020204" pitchFamily="66" charset="0"/>
              </a:rPr>
              <a:t>Trachea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52473" y="3154363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>
                <a:latin typeface="Comic Sans MS" panose="030F0702030302020204" pitchFamily="66" charset="0"/>
              </a:rPr>
              <a:t>Lung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33398" y="390525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>
                <a:latin typeface="Comic Sans MS" panose="030F0702030302020204" pitchFamily="66" charset="0"/>
              </a:rPr>
              <a:t>Intercostal muscle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33398" y="4576763"/>
            <a:ext cx="1103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>
                <a:latin typeface="Comic Sans MS" panose="030F0702030302020204" pitchFamily="66" charset="0"/>
              </a:rPr>
              <a:t>Rib bone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72361" y="5289550"/>
            <a:ext cx="132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>
                <a:latin typeface="Comic Sans MS" panose="030F0702030302020204" pitchFamily="66" charset="0"/>
              </a:rPr>
              <a:t>Diaphragm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19961" y="3905250"/>
            <a:ext cx="1166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>
                <a:latin typeface="Comic Sans MS" panose="030F0702030302020204" pitchFamily="66" charset="0"/>
              </a:rPr>
              <a:t>Bronchus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2361" y="2503488"/>
            <a:ext cx="90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i="1" dirty="0">
                <a:latin typeface="Comic Sans MS" panose="030F0702030302020204" pitchFamily="66" charset="0"/>
              </a:rPr>
              <a:t>Alveoli</a:t>
            </a:r>
          </a:p>
        </p:txBody>
      </p:sp>
    </p:spTree>
    <p:extLst>
      <p:ext uri="{BB962C8B-B14F-4D97-AF65-F5344CB8AC3E}">
        <p14:creationId xmlns:p14="http://schemas.microsoft.com/office/powerpoint/2010/main" val="38584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blood vessel supplies the hear muscle with oxygenated blood?</a:t>
            </a:r>
          </a:p>
          <a:p>
            <a:pPr marL="0" indent="0">
              <a:buNone/>
            </a:pPr>
            <a:r>
              <a:rPr lang="en-GB" i="1" dirty="0" smtClean="0"/>
              <a:t>Coronary artery</a:t>
            </a:r>
          </a:p>
          <a:p>
            <a:r>
              <a:rPr lang="en-GB" dirty="0" smtClean="0"/>
              <a:t>What is coronary heart disease?</a:t>
            </a:r>
          </a:p>
          <a:p>
            <a:pPr marL="0" indent="0">
              <a:buNone/>
            </a:pPr>
            <a:r>
              <a:rPr lang="en-GB" i="1" dirty="0" smtClean="0"/>
              <a:t>Fatty material blocks the coronary artery which reduces blood flow. This reduces the amount of oxygen reaching the heart tissue causing it to die.</a:t>
            </a:r>
          </a:p>
          <a:p>
            <a:r>
              <a:rPr lang="en-GB" dirty="0" smtClean="0"/>
              <a:t>What three treatments are used for coronary heart disease?</a:t>
            </a:r>
          </a:p>
          <a:p>
            <a:pPr marL="0" indent="0">
              <a:buNone/>
            </a:pPr>
            <a:r>
              <a:rPr lang="en-GB" i="1" dirty="0" smtClean="0"/>
              <a:t>-stents</a:t>
            </a:r>
          </a:p>
          <a:p>
            <a:pPr marL="0" indent="0">
              <a:buNone/>
            </a:pPr>
            <a:r>
              <a:rPr lang="en-GB" i="1" dirty="0" smtClean="0"/>
              <a:t>-bypass surgery</a:t>
            </a:r>
          </a:p>
          <a:p>
            <a:pPr marL="0" indent="0">
              <a:buNone/>
            </a:pPr>
            <a:r>
              <a:rPr lang="en-GB" i="1" dirty="0" smtClean="0"/>
              <a:t>-Statins – lower cholesterol levels in the blood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410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Heart valves can become damaged, how can they be treated?</a:t>
            </a:r>
          </a:p>
          <a:p>
            <a:pPr marL="0" indent="0">
              <a:buNone/>
            </a:pPr>
            <a:r>
              <a:rPr lang="en-GB" i="1" dirty="0" smtClean="0"/>
              <a:t>Replace with: mechanical or biological valves</a:t>
            </a:r>
          </a:p>
          <a:p>
            <a:r>
              <a:rPr lang="en-GB" dirty="0" smtClean="0"/>
              <a:t>If someone has an irregular heart rate, what is the main treatment?</a:t>
            </a:r>
          </a:p>
          <a:p>
            <a:pPr marL="0" indent="0">
              <a:buNone/>
            </a:pPr>
            <a:r>
              <a:rPr lang="en-GB" i="1" dirty="0" smtClean="0"/>
              <a:t>Artificial pacemaker </a:t>
            </a:r>
          </a:p>
          <a:p>
            <a:r>
              <a:rPr lang="en-GB" dirty="0" smtClean="0"/>
              <a:t>If a persons hear fails what is treatments are available?</a:t>
            </a:r>
          </a:p>
          <a:p>
            <a:pPr marL="0" indent="0">
              <a:buNone/>
            </a:pPr>
            <a:r>
              <a:rPr lang="en-GB" i="1" dirty="0" smtClean="0"/>
              <a:t>Heart transplant, or artificial heart (short-term)</a:t>
            </a:r>
          </a:p>
          <a:p>
            <a:r>
              <a:rPr lang="en-GB" dirty="0" smtClean="0"/>
              <a:t>What is the major limitation of heart transplants?</a:t>
            </a:r>
          </a:p>
          <a:p>
            <a:pPr marL="0" indent="0">
              <a:buNone/>
            </a:pPr>
            <a:r>
              <a:rPr lang="en-GB" i="1" dirty="0" smtClean="0"/>
              <a:t>Shortage of donor hearts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3496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health? </a:t>
            </a:r>
          </a:p>
          <a:p>
            <a:pPr marL="0" indent="0">
              <a:buNone/>
            </a:pPr>
            <a:r>
              <a:rPr lang="en-GB" i="1" dirty="0" smtClean="0"/>
              <a:t>A state of physical and mental well-being</a:t>
            </a:r>
          </a:p>
          <a:p>
            <a:r>
              <a:rPr lang="en-GB" dirty="0" smtClean="0"/>
              <a:t>What are communicable diseases?</a:t>
            </a:r>
          </a:p>
          <a:p>
            <a:pPr marL="0" indent="0">
              <a:buNone/>
            </a:pPr>
            <a:r>
              <a:rPr lang="en-GB" i="1" dirty="0" smtClean="0"/>
              <a:t>Diseases that are caused by infectious pathogens</a:t>
            </a:r>
          </a:p>
          <a:p>
            <a:r>
              <a:rPr lang="en-GB" dirty="0" smtClean="0"/>
              <a:t>What are non-communicable diseases?</a:t>
            </a:r>
          </a:p>
          <a:p>
            <a:pPr marL="0" indent="0">
              <a:buNone/>
            </a:pPr>
            <a:r>
              <a:rPr lang="en-GB" i="1" dirty="0" smtClean="0"/>
              <a:t>Diseases caused by lifestyle, environmental or genetic factors</a:t>
            </a:r>
          </a:p>
          <a:p>
            <a:r>
              <a:rPr lang="en-GB" dirty="0" smtClean="0"/>
              <a:t>Can you name any lifestyle factors that can lead to non-communicable diseases?</a:t>
            </a:r>
          </a:p>
          <a:p>
            <a:pPr marL="0" indent="0">
              <a:buNone/>
            </a:pPr>
            <a:r>
              <a:rPr lang="en-GB" i="1" dirty="0" smtClean="0"/>
              <a:t>Diet, alcohol, smoking – also consider the financial cost of the diseases these can lead to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440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a causal mechanism in terms of non-communicable disease? </a:t>
            </a:r>
          </a:p>
          <a:p>
            <a:pPr marL="0" indent="0">
              <a:buNone/>
            </a:pPr>
            <a:r>
              <a:rPr lang="en-GB" i="1" dirty="0" smtClean="0"/>
              <a:t>A proven risk factor that causes disease</a:t>
            </a:r>
          </a:p>
          <a:p>
            <a:r>
              <a:rPr lang="en-GB" dirty="0" smtClean="0"/>
              <a:t>What risk factors are likely to cause cardiovascular disease?</a:t>
            </a:r>
          </a:p>
          <a:p>
            <a:pPr marL="0" indent="0">
              <a:buNone/>
            </a:pPr>
            <a:r>
              <a:rPr lang="en-GB" i="1" dirty="0" smtClean="0"/>
              <a:t>Diet, smoking and lack of exercise</a:t>
            </a:r>
          </a:p>
          <a:p>
            <a:r>
              <a:rPr lang="en-GB" dirty="0" smtClean="0"/>
              <a:t>What diseases will smoking cause?</a:t>
            </a:r>
          </a:p>
          <a:p>
            <a:pPr marL="0" indent="0">
              <a:buNone/>
            </a:pPr>
            <a:r>
              <a:rPr lang="en-GB" i="1" dirty="0" smtClean="0"/>
              <a:t>Lung disease and lung cancer</a:t>
            </a:r>
          </a:p>
          <a:p>
            <a:r>
              <a:rPr lang="en-GB" dirty="0" smtClean="0"/>
              <a:t>What are carcinogens?</a:t>
            </a:r>
          </a:p>
          <a:p>
            <a:pPr marL="0" indent="0">
              <a:buNone/>
            </a:pPr>
            <a:r>
              <a:rPr lang="en-GB" i="1" dirty="0" smtClean="0"/>
              <a:t>Chemicals that cause cancer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025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cancer? </a:t>
            </a:r>
          </a:p>
          <a:p>
            <a:pPr marL="0" indent="0">
              <a:buNone/>
            </a:pPr>
            <a:r>
              <a:rPr lang="en-GB" i="1" dirty="0" smtClean="0"/>
              <a:t>Cells that undergo uncontrolled cell division</a:t>
            </a:r>
          </a:p>
          <a:p>
            <a:r>
              <a:rPr lang="en-GB" dirty="0" smtClean="0"/>
              <a:t>What are benign tumours?</a:t>
            </a:r>
          </a:p>
          <a:p>
            <a:pPr marL="0" indent="0">
              <a:buNone/>
            </a:pPr>
            <a:r>
              <a:rPr lang="en-GB" i="1" dirty="0" smtClean="0"/>
              <a:t>Cancer that stays in one area and does not spread</a:t>
            </a:r>
          </a:p>
          <a:p>
            <a:r>
              <a:rPr lang="en-GB" dirty="0" smtClean="0"/>
              <a:t>What are malignant tumours?</a:t>
            </a:r>
          </a:p>
          <a:p>
            <a:pPr marL="0" indent="0">
              <a:buNone/>
            </a:pPr>
            <a:r>
              <a:rPr lang="en-GB" i="1" dirty="0" smtClean="0"/>
              <a:t>Cancers that do spread to other parts of the body in the blood and form secondary tumours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1133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the main tissues in the leaf?</a:t>
            </a:r>
          </a:p>
          <a:p>
            <a:pPr marL="0" indent="0">
              <a:buNone/>
            </a:pPr>
            <a:r>
              <a:rPr lang="en-GB" i="1" dirty="0" smtClean="0"/>
              <a:t>Epidermal, palisade mesophyll, spongy mesophyll</a:t>
            </a:r>
          </a:p>
          <a:p>
            <a:r>
              <a:rPr lang="en-GB" dirty="0" smtClean="0"/>
              <a:t>Is the leaf an organ?</a:t>
            </a:r>
          </a:p>
          <a:p>
            <a:pPr marL="0" indent="0">
              <a:buNone/>
            </a:pPr>
            <a:r>
              <a:rPr lang="en-GB" i="1" dirty="0" smtClean="0"/>
              <a:t>Yes – it is made of many different tissues working together</a:t>
            </a:r>
          </a:p>
          <a:p>
            <a:r>
              <a:rPr lang="en-GB" dirty="0" smtClean="0"/>
              <a:t>What is transpiration?</a:t>
            </a:r>
          </a:p>
          <a:p>
            <a:pPr marL="0" indent="0">
              <a:buNone/>
            </a:pPr>
            <a:r>
              <a:rPr lang="en-GB" i="1" dirty="0" smtClean="0"/>
              <a:t>The movement of water up through the plant caused by evaporation form the leaves</a:t>
            </a:r>
          </a:p>
          <a:p>
            <a:r>
              <a:rPr lang="en-GB" dirty="0" smtClean="0"/>
              <a:t>What factors affect transpiration?</a:t>
            </a:r>
          </a:p>
          <a:p>
            <a:pPr marL="0" indent="0">
              <a:buNone/>
            </a:pPr>
            <a:r>
              <a:rPr lang="en-GB" i="1" dirty="0" smtClean="0"/>
              <a:t>-Increasing the temperature</a:t>
            </a:r>
          </a:p>
          <a:p>
            <a:pPr marL="0" indent="0">
              <a:buNone/>
            </a:pPr>
            <a:r>
              <a:rPr lang="en-GB" i="1" dirty="0" smtClean="0"/>
              <a:t>-Windy</a:t>
            </a:r>
          </a:p>
          <a:p>
            <a:pPr marL="0" indent="0">
              <a:buNone/>
            </a:pPr>
            <a:r>
              <a:rPr lang="en-GB" i="1" dirty="0" smtClean="0"/>
              <a:t>-Decreasing the humidity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2870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73" b="8566"/>
          <a:stretch/>
        </p:blipFill>
        <p:spPr>
          <a:xfrm>
            <a:off x="656013" y="1362268"/>
            <a:ext cx="10522060" cy="5276445"/>
          </a:xfrm>
        </p:spPr>
      </p:pic>
      <p:sp>
        <p:nvSpPr>
          <p:cNvPr id="5" name="TextBox 4"/>
          <p:cNvSpPr txBox="1"/>
          <p:nvPr/>
        </p:nvSpPr>
        <p:spPr>
          <a:xfrm>
            <a:off x="6027576" y="3517641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Cytoplasm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875585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Nucleus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1146" y="4233529"/>
            <a:ext cx="1414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Cell Membrane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8810" y="4605129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Cell Wall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3711" y="4976729"/>
            <a:ext cx="1292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Mitochondria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5470" y="5344594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Vacuole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3711" y="5667966"/>
            <a:ext cx="113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Chloroplast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9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plant tissue transports water and mineral ions in the plant?</a:t>
            </a:r>
          </a:p>
          <a:p>
            <a:pPr marL="0" indent="0">
              <a:buNone/>
            </a:pPr>
            <a:r>
              <a:rPr lang="en-GB" i="1" dirty="0" smtClean="0"/>
              <a:t>Xylem</a:t>
            </a:r>
          </a:p>
          <a:p>
            <a:r>
              <a:rPr lang="en-GB" dirty="0" smtClean="0"/>
              <a:t>What are the key features of the xylem?</a:t>
            </a:r>
          </a:p>
          <a:p>
            <a:pPr marL="0" indent="0">
              <a:buNone/>
            </a:pPr>
            <a:r>
              <a:rPr lang="en-GB" i="1" dirty="0" smtClean="0"/>
              <a:t>-dead hollow cells</a:t>
            </a:r>
          </a:p>
          <a:p>
            <a:r>
              <a:rPr lang="en-GB" dirty="0" smtClean="0"/>
              <a:t>What are the holes on the underside of leaves called?</a:t>
            </a:r>
          </a:p>
          <a:p>
            <a:pPr marL="0" indent="0">
              <a:buNone/>
            </a:pPr>
            <a:r>
              <a:rPr lang="en-GB" i="1" dirty="0" smtClean="0"/>
              <a:t>Stomata</a:t>
            </a:r>
          </a:p>
          <a:p>
            <a:r>
              <a:rPr lang="en-GB" dirty="0" smtClean="0"/>
              <a:t>What controls the size of the stomata?</a:t>
            </a:r>
          </a:p>
          <a:p>
            <a:pPr marL="0" indent="0">
              <a:buNone/>
            </a:pPr>
            <a:r>
              <a:rPr lang="en-GB" i="1" dirty="0" smtClean="0"/>
              <a:t>Guard cells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43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do phloem transport?</a:t>
            </a:r>
          </a:p>
          <a:p>
            <a:pPr marL="0" indent="0">
              <a:buNone/>
            </a:pPr>
            <a:r>
              <a:rPr lang="en-GB" i="1" dirty="0" smtClean="0"/>
              <a:t>Sugars and water</a:t>
            </a:r>
          </a:p>
          <a:p>
            <a:r>
              <a:rPr lang="en-GB" dirty="0" smtClean="0"/>
              <a:t>What is translocation?</a:t>
            </a:r>
          </a:p>
          <a:p>
            <a:pPr marL="0" indent="0">
              <a:buNone/>
            </a:pPr>
            <a:r>
              <a:rPr lang="en-GB" i="1" dirty="0" smtClean="0"/>
              <a:t>The movement of sugars from the leaves to other areas of plant in the phloem</a:t>
            </a:r>
            <a:endParaRPr lang="en-GB" i="1" dirty="0"/>
          </a:p>
          <a:p>
            <a:r>
              <a:rPr lang="en-GB" dirty="0" smtClean="0"/>
              <a:t>Why is translocation important to the plant?</a:t>
            </a:r>
          </a:p>
          <a:p>
            <a:pPr marL="0" indent="0">
              <a:buNone/>
            </a:pPr>
            <a:r>
              <a:rPr lang="en-GB" i="1" dirty="0" smtClean="0"/>
              <a:t>-Provides sugars to the roots which are unable to make their own. </a:t>
            </a:r>
          </a:p>
          <a:p>
            <a:pPr marL="0" indent="0">
              <a:buNone/>
            </a:pPr>
            <a:r>
              <a:rPr lang="en-GB" i="1" dirty="0" smtClean="0"/>
              <a:t>-They can use the sugars transported to them for respiration.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830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pathogens?</a:t>
            </a:r>
          </a:p>
          <a:p>
            <a:pPr marL="0" indent="0">
              <a:buNone/>
            </a:pPr>
            <a:r>
              <a:rPr lang="en-GB" i="1" dirty="0" smtClean="0"/>
              <a:t>Microorganisms that cause communicable diseases</a:t>
            </a:r>
          </a:p>
          <a:p>
            <a:r>
              <a:rPr lang="en-GB" dirty="0" smtClean="0"/>
              <a:t>What are the main types of pathogen (4)?</a:t>
            </a:r>
          </a:p>
          <a:p>
            <a:pPr marL="0" indent="0">
              <a:buNone/>
            </a:pPr>
            <a:r>
              <a:rPr lang="en-GB" i="1" dirty="0" smtClean="0"/>
              <a:t>-bacteria</a:t>
            </a:r>
          </a:p>
          <a:p>
            <a:pPr marL="0" indent="0">
              <a:buNone/>
            </a:pPr>
            <a:r>
              <a:rPr lang="en-GB" i="1" dirty="0" smtClean="0"/>
              <a:t>-viruses</a:t>
            </a:r>
          </a:p>
          <a:p>
            <a:pPr marL="0" indent="0">
              <a:buNone/>
            </a:pPr>
            <a:r>
              <a:rPr lang="en-GB" i="1" dirty="0" smtClean="0"/>
              <a:t>-fungi</a:t>
            </a:r>
          </a:p>
          <a:p>
            <a:pPr marL="0" indent="0">
              <a:buNone/>
            </a:pPr>
            <a:r>
              <a:rPr lang="en-GB" i="1" dirty="0" smtClean="0"/>
              <a:t>-</a:t>
            </a:r>
            <a:r>
              <a:rPr lang="en-GB" i="1" dirty="0" err="1" smtClean="0"/>
              <a:t>protists</a:t>
            </a: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949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pathogens?</a:t>
            </a:r>
          </a:p>
          <a:p>
            <a:pPr marL="0" indent="0">
              <a:buNone/>
            </a:pPr>
            <a:r>
              <a:rPr lang="en-GB" i="1" dirty="0" smtClean="0"/>
              <a:t>Microorganisms that cause communicable diseases</a:t>
            </a:r>
          </a:p>
          <a:p>
            <a:r>
              <a:rPr lang="en-GB" dirty="0" smtClean="0"/>
              <a:t>What are the main types of pathogen (4)?</a:t>
            </a:r>
          </a:p>
          <a:p>
            <a:pPr marL="0" indent="0">
              <a:buNone/>
            </a:pPr>
            <a:r>
              <a:rPr lang="en-GB" i="1" dirty="0" smtClean="0"/>
              <a:t>-bacteria</a:t>
            </a:r>
          </a:p>
          <a:p>
            <a:pPr marL="0" indent="0">
              <a:buNone/>
            </a:pPr>
            <a:r>
              <a:rPr lang="en-GB" i="1" dirty="0" smtClean="0"/>
              <a:t>-viruses</a:t>
            </a:r>
          </a:p>
          <a:p>
            <a:pPr marL="0" indent="0">
              <a:buNone/>
            </a:pPr>
            <a:r>
              <a:rPr lang="en-GB" i="1" dirty="0" smtClean="0"/>
              <a:t>-fungi</a:t>
            </a:r>
          </a:p>
          <a:p>
            <a:pPr marL="0" indent="0">
              <a:buNone/>
            </a:pPr>
            <a:r>
              <a:rPr lang="en-GB" i="1" dirty="0" smtClean="0"/>
              <a:t>-</a:t>
            </a:r>
            <a:r>
              <a:rPr lang="en-GB" i="1" dirty="0" err="1" smtClean="0"/>
              <a:t>protists</a:t>
            </a: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724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How do bacteria make you ill?</a:t>
            </a:r>
          </a:p>
          <a:p>
            <a:pPr marL="0" indent="0">
              <a:buNone/>
            </a:pPr>
            <a:r>
              <a:rPr lang="en-GB" i="1" dirty="0" smtClean="0"/>
              <a:t>-Reproduce rapidly inside the body</a:t>
            </a:r>
          </a:p>
          <a:p>
            <a:pPr marL="0" indent="0">
              <a:buNone/>
            </a:pPr>
            <a:r>
              <a:rPr lang="en-GB" i="1" dirty="0" smtClean="0"/>
              <a:t>-Produce toxins</a:t>
            </a:r>
          </a:p>
          <a:p>
            <a:r>
              <a:rPr lang="en-GB" dirty="0" smtClean="0"/>
              <a:t>How do viruses make you ill?</a:t>
            </a:r>
          </a:p>
          <a:p>
            <a:pPr marL="0" indent="0">
              <a:buNone/>
            </a:pPr>
            <a:r>
              <a:rPr lang="en-GB" i="1" dirty="0" smtClean="0"/>
              <a:t>-Live and reproduce inside cells</a:t>
            </a:r>
          </a:p>
          <a:p>
            <a:pPr marL="0" indent="0">
              <a:buNone/>
            </a:pPr>
            <a:r>
              <a:rPr lang="en-GB" i="1" dirty="0" smtClean="0"/>
              <a:t>-Cause cell damage</a:t>
            </a:r>
            <a:endParaRPr lang="en-GB" dirty="0" smtClean="0"/>
          </a:p>
          <a:p>
            <a:r>
              <a:rPr lang="en-GB" dirty="0" smtClean="0"/>
              <a:t>Can you name three viruses?</a:t>
            </a:r>
          </a:p>
          <a:p>
            <a:pPr marL="0" indent="0">
              <a:buNone/>
            </a:pPr>
            <a:r>
              <a:rPr lang="en-GB" i="1" dirty="0" smtClean="0"/>
              <a:t>-Measles, HIV, tobacco mosaic virus (TMV)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419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How is measles spread?</a:t>
            </a:r>
          </a:p>
          <a:p>
            <a:pPr marL="0" indent="0">
              <a:buNone/>
            </a:pPr>
            <a:r>
              <a:rPr lang="en-GB" i="1" dirty="0" smtClean="0"/>
              <a:t>Droplets from sneezing and coughing</a:t>
            </a:r>
          </a:p>
          <a:p>
            <a:r>
              <a:rPr lang="en-GB" dirty="0" smtClean="0"/>
              <a:t>How is the spread of measles controlled?</a:t>
            </a:r>
          </a:p>
          <a:p>
            <a:pPr marL="0" indent="0">
              <a:buNone/>
            </a:pPr>
            <a:r>
              <a:rPr lang="en-GB" i="1" dirty="0" smtClean="0"/>
              <a:t>Vaccination in children (MMR)</a:t>
            </a:r>
          </a:p>
          <a:p>
            <a:r>
              <a:rPr lang="en-GB" dirty="0" smtClean="0"/>
              <a:t>How is HIV spread?</a:t>
            </a:r>
          </a:p>
          <a:p>
            <a:pPr marL="0" indent="0">
              <a:buNone/>
            </a:pPr>
            <a:r>
              <a:rPr lang="en-GB" i="1" dirty="0" smtClean="0"/>
              <a:t>Exchange of body fluids – sexual intercourse and sharing needles</a:t>
            </a:r>
          </a:p>
          <a:p>
            <a:r>
              <a:rPr lang="en-GB" dirty="0" smtClean="0"/>
              <a:t>What does HIV do?</a:t>
            </a:r>
          </a:p>
          <a:p>
            <a:pPr marL="0" indent="0">
              <a:buNone/>
            </a:pPr>
            <a:r>
              <a:rPr lang="en-GB" i="1" dirty="0" smtClean="0"/>
              <a:t>Attacks the white blood cells, leading to AIDS – immune system failure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242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How is HIV treated?</a:t>
            </a:r>
          </a:p>
          <a:p>
            <a:pPr marL="0" indent="0">
              <a:buNone/>
            </a:pPr>
            <a:r>
              <a:rPr lang="en-GB" i="1" dirty="0" smtClean="0"/>
              <a:t>Antiretroviral drugs – reduces spread of viruses in the body (does not cure the disease)</a:t>
            </a:r>
          </a:p>
          <a:p>
            <a:r>
              <a:rPr lang="en-GB" dirty="0" smtClean="0"/>
              <a:t>What the symptoms of TMV?</a:t>
            </a:r>
          </a:p>
          <a:p>
            <a:pPr marL="0" indent="0">
              <a:buNone/>
            </a:pPr>
            <a:r>
              <a:rPr lang="en-GB" i="1" dirty="0" smtClean="0"/>
              <a:t>Brown spots on the leaves (mosaic pattern)</a:t>
            </a:r>
          </a:p>
          <a:p>
            <a:r>
              <a:rPr lang="en-GB" dirty="0" smtClean="0"/>
              <a:t>Why is TMV a problem to farmers?</a:t>
            </a:r>
          </a:p>
          <a:p>
            <a:pPr marL="0" indent="0">
              <a:buNone/>
            </a:pPr>
            <a:r>
              <a:rPr lang="en-GB" i="1" dirty="0" smtClean="0"/>
              <a:t>Damages the leaves- reduces photosynthesis so less crop produced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560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does salmonella bacteria cause?</a:t>
            </a:r>
          </a:p>
          <a:p>
            <a:pPr marL="0" indent="0">
              <a:buNone/>
            </a:pPr>
            <a:r>
              <a:rPr lang="en-GB" i="1" dirty="0" smtClean="0"/>
              <a:t>Food poisoning</a:t>
            </a:r>
          </a:p>
          <a:p>
            <a:r>
              <a:rPr lang="en-GB" dirty="0" smtClean="0"/>
              <a:t>How is salmonella transmitted?</a:t>
            </a:r>
          </a:p>
          <a:p>
            <a:pPr marL="0" indent="0">
              <a:buNone/>
            </a:pPr>
            <a:r>
              <a:rPr lang="en-GB" i="1" dirty="0" smtClean="0"/>
              <a:t>Unhygienic conditions in food preparation </a:t>
            </a:r>
          </a:p>
          <a:p>
            <a:r>
              <a:rPr lang="en-GB" dirty="0" smtClean="0"/>
              <a:t>How is salmonella controlled?</a:t>
            </a:r>
          </a:p>
          <a:p>
            <a:pPr marL="0" indent="0">
              <a:buNone/>
            </a:pPr>
            <a:r>
              <a:rPr lang="en-GB" i="1" dirty="0" smtClean="0"/>
              <a:t>Increased food hygiene, poultry are vaccinated against it</a:t>
            </a:r>
          </a:p>
          <a:p>
            <a:r>
              <a:rPr lang="en-GB" dirty="0" smtClean="0"/>
              <a:t>What are the symptoms of gonorrhoea infection?</a:t>
            </a:r>
          </a:p>
          <a:p>
            <a:pPr marL="0" indent="0">
              <a:buNone/>
            </a:pPr>
            <a:r>
              <a:rPr lang="en-GB" i="1" dirty="0" smtClean="0"/>
              <a:t>-Thick yellow/green discharge from vagina and penis</a:t>
            </a:r>
          </a:p>
          <a:p>
            <a:pPr marL="0" indent="0">
              <a:buNone/>
            </a:pPr>
            <a:r>
              <a:rPr lang="en-GB" i="1" dirty="0" smtClean="0"/>
              <a:t>-Pain when urinating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859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How is gonorrhoea controlled?</a:t>
            </a:r>
          </a:p>
          <a:p>
            <a:pPr marL="0" indent="0">
              <a:buNone/>
            </a:pPr>
            <a:r>
              <a:rPr lang="en-GB" i="1" dirty="0" smtClean="0"/>
              <a:t>Condoms, antibiotics</a:t>
            </a:r>
          </a:p>
          <a:p>
            <a:r>
              <a:rPr lang="en-GB" dirty="0" smtClean="0"/>
              <a:t>What is the name of the fungal disease you need to know for the exam?</a:t>
            </a:r>
          </a:p>
          <a:p>
            <a:pPr marL="0" indent="0">
              <a:buNone/>
            </a:pPr>
            <a:r>
              <a:rPr lang="en-GB" i="1" dirty="0" smtClean="0"/>
              <a:t>Rose black spot</a:t>
            </a:r>
          </a:p>
          <a:p>
            <a:r>
              <a:rPr lang="en-GB" dirty="0" smtClean="0"/>
              <a:t>How is it spread?</a:t>
            </a:r>
          </a:p>
          <a:p>
            <a:pPr marL="0" indent="0">
              <a:buNone/>
            </a:pPr>
            <a:r>
              <a:rPr lang="en-GB" i="1" dirty="0" smtClean="0"/>
              <a:t>-spores travel in water or the wind</a:t>
            </a:r>
          </a:p>
          <a:p>
            <a:r>
              <a:rPr lang="en-GB" dirty="0" smtClean="0"/>
              <a:t>How is rose black spot controlled?</a:t>
            </a:r>
          </a:p>
          <a:p>
            <a:pPr marL="0" indent="0">
              <a:buNone/>
            </a:pPr>
            <a:r>
              <a:rPr lang="en-GB" i="1" dirty="0" smtClean="0"/>
              <a:t>-Fungicides</a:t>
            </a:r>
          </a:p>
          <a:p>
            <a:pPr marL="0" indent="0">
              <a:buNone/>
            </a:pPr>
            <a:r>
              <a:rPr lang="en-GB" i="1" dirty="0" smtClean="0"/>
              <a:t>-Destroy infected leaves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066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What causes malaria?</a:t>
            </a:r>
          </a:p>
          <a:p>
            <a:pPr marL="0" indent="0">
              <a:buNone/>
            </a:pPr>
            <a:r>
              <a:rPr lang="en-GB" i="1" dirty="0" err="1" smtClean="0"/>
              <a:t>Protist</a:t>
            </a:r>
            <a:r>
              <a:rPr lang="en-GB" i="1" dirty="0" smtClean="0"/>
              <a:t> - Plasmodium</a:t>
            </a:r>
          </a:p>
          <a:p>
            <a:r>
              <a:rPr lang="en-GB" dirty="0" smtClean="0"/>
              <a:t>What transmits the disease?</a:t>
            </a:r>
          </a:p>
          <a:p>
            <a:pPr marL="0" indent="0">
              <a:buNone/>
            </a:pPr>
            <a:r>
              <a:rPr lang="en-GB" i="1" dirty="0" smtClean="0"/>
              <a:t>Vector -mosquito</a:t>
            </a:r>
          </a:p>
          <a:p>
            <a:r>
              <a:rPr lang="en-GB" dirty="0" smtClean="0"/>
              <a:t>What are the key life cycle stages of malaria?</a:t>
            </a:r>
          </a:p>
          <a:p>
            <a:pPr marL="0" indent="0">
              <a:buNone/>
            </a:pPr>
            <a:r>
              <a:rPr lang="en-GB" i="1" dirty="0" smtClean="0"/>
              <a:t>-Injected in blood in mosquito salvia</a:t>
            </a:r>
          </a:p>
          <a:p>
            <a:pPr marL="0" indent="0">
              <a:buNone/>
            </a:pPr>
            <a:r>
              <a:rPr lang="en-GB" i="1" dirty="0" smtClean="0"/>
              <a:t>-Travels to liver and reproduces </a:t>
            </a:r>
          </a:p>
          <a:p>
            <a:pPr marL="0" indent="0">
              <a:buNone/>
            </a:pPr>
            <a:r>
              <a:rPr lang="en-GB" i="1" dirty="0" smtClean="0"/>
              <a:t>-Leaves the liver and enters the blood and damages red blood cells</a:t>
            </a:r>
          </a:p>
          <a:p>
            <a:r>
              <a:rPr lang="en-GB" dirty="0" smtClean="0"/>
              <a:t>How is malaria controlled?</a:t>
            </a:r>
          </a:p>
          <a:p>
            <a:pPr marL="0" indent="0">
              <a:buNone/>
            </a:pPr>
            <a:r>
              <a:rPr lang="en-GB" i="1" dirty="0" smtClean="0"/>
              <a:t>-Mosquito nets</a:t>
            </a:r>
          </a:p>
          <a:p>
            <a:pPr marL="0" indent="0">
              <a:buNone/>
            </a:pPr>
            <a:r>
              <a:rPr lang="en-GB" i="1" dirty="0" smtClean="0"/>
              <a:t>-Insecticides where mosquitos breed (water)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80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do the following parts of cells do?</a:t>
            </a:r>
          </a:p>
          <a:p>
            <a:r>
              <a:rPr lang="en-GB" dirty="0" smtClean="0"/>
              <a:t>Nucleus?</a:t>
            </a:r>
          </a:p>
          <a:p>
            <a:pPr marL="0" indent="0">
              <a:buNone/>
            </a:pPr>
            <a:r>
              <a:rPr lang="en-GB" i="1" dirty="0" smtClean="0"/>
              <a:t>Controls cell/contains DNA</a:t>
            </a:r>
          </a:p>
          <a:p>
            <a:r>
              <a:rPr lang="en-GB" dirty="0" smtClean="0"/>
              <a:t>Cytoplasm?</a:t>
            </a:r>
          </a:p>
          <a:p>
            <a:pPr marL="0" indent="0">
              <a:buNone/>
            </a:pPr>
            <a:r>
              <a:rPr lang="en-GB" i="1" dirty="0" smtClean="0"/>
              <a:t>Where chemical reactions take place</a:t>
            </a:r>
          </a:p>
          <a:p>
            <a:r>
              <a:rPr lang="en-GB" dirty="0" smtClean="0"/>
              <a:t>Cell membrane?</a:t>
            </a:r>
          </a:p>
          <a:p>
            <a:pPr marL="0" indent="0">
              <a:buNone/>
            </a:pPr>
            <a:r>
              <a:rPr lang="en-GB" i="1" dirty="0" smtClean="0"/>
              <a:t>Controls what enters and exits cells</a:t>
            </a:r>
          </a:p>
          <a:p>
            <a:r>
              <a:rPr lang="en-GB" dirty="0" smtClean="0"/>
              <a:t>Mitochondria?</a:t>
            </a:r>
          </a:p>
          <a:p>
            <a:pPr marL="0" indent="0">
              <a:buNone/>
            </a:pPr>
            <a:r>
              <a:rPr lang="en-GB" i="1" dirty="0" smtClean="0"/>
              <a:t>Where respiration takes place</a:t>
            </a:r>
          </a:p>
          <a:p>
            <a:r>
              <a:rPr lang="en-GB" dirty="0" smtClean="0"/>
              <a:t>Ribosomes?</a:t>
            </a:r>
          </a:p>
          <a:p>
            <a:pPr marL="0" indent="0">
              <a:buNone/>
            </a:pPr>
            <a:r>
              <a:rPr lang="en-GB" i="1" dirty="0" smtClean="0"/>
              <a:t>Where proteins are made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739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physical defences does the human body have against pathogens?</a:t>
            </a:r>
          </a:p>
          <a:p>
            <a:pPr marL="0" indent="0">
              <a:buNone/>
            </a:pPr>
            <a:r>
              <a:rPr lang="en-GB" i="1" dirty="0" smtClean="0"/>
              <a:t>-Skin</a:t>
            </a:r>
          </a:p>
          <a:p>
            <a:pPr marL="0" indent="0">
              <a:buNone/>
            </a:pPr>
            <a:r>
              <a:rPr lang="en-GB" i="1" dirty="0" smtClean="0"/>
              <a:t>-Nose</a:t>
            </a:r>
          </a:p>
          <a:p>
            <a:pPr marL="0" indent="0">
              <a:buNone/>
            </a:pPr>
            <a:r>
              <a:rPr lang="en-GB" i="1" dirty="0" smtClean="0"/>
              <a:t>-Trachea and bronchi (cilia and goblet cells)</a:t>
            </a:r>
          </a:p>
          <a:p>
            <a:pPr marL="0" indent="0">
              <a:buNone/>
            </a:pPr>
            <a:r>
              <a:rPr lang="en-GB" i="1" dirty="0" smtClean="0"/>
              <a:t>-Stomach (hydrochloric acid - pH2)</a:t>
            </a:r>
          </a:p>
          <a:p>
            <a:r>
              <a:rPr lang="en-GB" dirty="0" smtClean="0"/>
              <a:t>What is the main defence system of the body?</a:t>
            </a:r>
          </a:p>
          <a:p>
            <a:pPr marL="0" indent="0">
              <a:buNone/>
            </a:pPr>
            <a:r>
              <a:rPr lang="en-GB" i="1" dirty="0" smtClean="0"/>
              <a:t>White blood cells</a:t>
            </a:r>
          </a:p>
          <a:p>
            <a:r>
              <a:rPr lang="en-GB" dirty="0" smtClean="0"/>
              <a:t>How do white blood cells defend against pathogens (3)?</a:t>
            </a:r>
          </a:p>
          <a:p>
            <a:pPr marL="0" indent="0">
              <a:buNone/>
            </a:pPr>
            <a:r>
              <a:rPr lang="en-GB" i="1" dirty="0" smtClean="0"/>
              <a:t>-Phagocytosis</a:t>
            </a:r>
          </a:p>
          <a:p>
            <a:pPr marL="0" indent="0">
              <a:buNone/>
            </a:pPr>
            <a:r>
              <a:rPr lang="en-GB" i="1" dirty="0" smtClean="0"/>
              <a:t>-Antibody production</a:t>
            </a:r>
          </a:p>
          <a:p>
            <a:pPr marL="0" indent="0">
              <a:buNone/>
            </a:pPr>
            <a:r>
              <a:rPr lang="en-GB" i="1" dirty="0" smtClean="0"/>
              <a:t>-Antitoxin production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780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does a vaccine contain?</a:t>
            </a:r>
          </a:p>
          <a:p>
            <a:pPr marL="0" indent="0">
              <a:buNone/>
            </a:pPr>
            <a:r>
              <a:rPr lang="en-GB" i="1" dirty="0" smtClean="0"/>
              <a:t>-Dead pathogens</a:t>
            </a:r>
          </a:p>
          <a:p>
            <a:r>
              <a:rPr lang="en-GB" dirty="0" smtClean="0"/>
              <a:t>How do vaccines work?</a:t>
            </a:r>
          </a:p>
          <a:p>
            <a:pPr marL="0" indent="0">
              <a:buNone/>
            </a:pPr>
            <a:r>
              <a:rPr lang="en-GB" i="1" dirty="0" smtClean="0"/>
              <a:t>-Stimulate white blood cells to produce antibodies</a:t>
            </a:r>
          </a:p>
          <a:p>
            <a:pPr marL="0" indent="0">
              <a:buNone/>
            </a:pPr>
            <a:r>
              <a:rPr lang="en-GB" i="1" dirty="0" smtClean="0"/>
              <a:t>-If the same pathogen enters the body the white blood cells </a:t>
            </a:r>
            <a:r>
              <a:rPr lang="en-GB" b="1" i="1" dirty="0" smtClean="0"/>
              <a:t>rapidly produce antibodies</a:t>
            </a:r>
          </a:p>
          <a:p>
            <a:pPr marL="0" indent="0">
              <a:buNone/>
            </a:pPr>
            <a:r>
              <a:rPr lang="en-GB" dirty="0" smtClean="0"/>
              <a:t>-Antibodies kill pathogen before you get ill - immunity</a:t>
            </a:r>
          </a:p>
          <a:p>
            <a:r>
              <a:rPr lang="en-GB" dirty="0" smtClean="0"/>
              <a:t>Why is immunisation more effective on a large scale</a:t>
            </a: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If more people are vaccinated then it is more difficult for the disease to spread through the population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794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antibiotics used for?</a:t>
            </a:r>
          </a:p>
          <a:p>
            <a:pPr marL="0" indent="0">
              <a:buNone/>
            </a:pPr>
            <a:r>
              <a:rPr lang="en-GB" i="1" dirty="0" smtClean="0"/>
              <a:t>Treat </a:t>
            </a:r>
            <a:r>
              <a:rPr lang="en-GB" b="1" i="1" dirty="0" smtClean="0"/>
              <a:t>bacterial </a:t>
            </a:r>
            <a:r>
              <a:rPr lang="en-GB" i="1" dirty="0" smtClean="0"/>
              <a:t>infections</a:t>
            </a:r>
          </a:p>
          <a:p>
            <a:r>
              <a:rPr lang="en-GB" dirty="0" smtClean="0"/>
              <a:t>What has happened due the misuse of antibiotics?</a:t>
            </a:r>
          </a:p>
          <a:p>
            <a:pPr marL="0" indent="0">
              <a:buNone/>
            </a:pPr>
            <a:r>
              <a:rPr lang="en-GB" i="1" dirty="0" smtClean="0"/>
              <a:t>Antibiotic resistant bacteria</a:t>
            </a:r>
          </a:p>
          <a:p>
            <a:r>
              <a:rPr lang="en-GB" dirty="0" smtClean="0"/>
              <a:t>Can antibiotics be used to kill viruses?</a:t>
            </a:r>
          </a:p>
          <a:p>
            <a:pPr marL="0" indent="0">
              <a:buNone/>
            </a:pPr>
            <a:r>
              <a:rPr lang="en-GB" i="1" dirty="0" smtClean="0"/>
              <a:t>No – only effective at killing bacteria</a:t>
            </a:r>
          </a:p>
          <a:p>
            <a:r>
              <a:rPr lang="en-GB" dirty="0" smtClean="0"/>
              <a:t>What is the key difference between drugs like painkillers and antibiotics?</a:t>
            </a:r>
          </a:p>
          <a:p>
            <a:pPr marL="0" indent="0">
              <a:buNone/>
            </a:pPr>
            <a:r>
              <a:rPr lang="en-GB" dirty="0" smtClean="0"/>
              <a:t>-Antibiotics treat the cause of disease</a:t>
            </a:r>
          </a:p>
          <a:p>
            <a:pPr marL="0" indent="0">
              <a:buNone/>
            </a:pPr>
            <a:r>
              <a:rPr lang="en-GB" dirty="0" smtClean="0"/>
              <a:t>-Drugs like painkillers only treat the symptoms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169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two factors such new drugs be?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i="1" dirty="0"/>
              <a:t>E</a:t>
            </a:r>
            <a:r>
              <a:rPr lang="en-GB" i="1" dirty="0" smtClean="0"/>
              <a:t>ffective</a:t>
            </a:r>
          </a:p>
          <a:p>
            <a:pPr marL="0" indent="0">
              <a:buNone/>
            </a:pPr>
            <a:r>
              <a:rPr lang="en-GB" i="1" dirty="0" smtClean="0"/>
              <a:t>-Safe</a:t>
            </a:r>
          </a:p>
          <a:p>
            <a:r>
              <a:rPr lang="en-GB" dirty="0" smtClean="0"/>
              <a:t>What are new drugs tested for (3)?</a:t>
            </a:r>
          </a:p>
          <a:p>
            <a:pPr marL="0" indent="0">
              <a:buNone/>
            </a:pPr>
            <a:r>
              <a:rPr lang="en-GB" i="1" dirty="0" smtClean="0"/>
              <a:t>-Toxicity</a:t>
            </a:r>
          </a:p>
          <a:p>
            <a:pPr marL="0" indent="0">
              <a:buNone/>
            </a:pPr>
            <a:r>
              <a:rPr lang="en-GB" i="1" dirty="0" smtClean="0"/>
              <a:t>-Efficacy</a:t>
            </a:r>
          </a:p>
          <a:p>
            <a:pPr marL="0" indent="0">
              <a:buNone/>
            </a:pPr>
            <a:r>
              <a:rPr lang="en-GB" i="1" dirty="0" smtClean="0"/>
              <a:t>-Dose</a:t>
            </a:r>
          </a:p>
          <a:p>
            <a:r>
              <a:rPr lang="en-GB" dirty="0" smtClean="0"/>
              <a:t>What are new drugs tested on first?</a:t>
            </a:r>
          </a:p>
          <a:p>
            <a:pPr marL="0" indent="0">
              <a:buNone/>
            </a:pPr>
            <a:r>
              <a:rPr lang="en-GB" i="1" dirty="0" smtClean="0"/>
              <a:t>Cells and animals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54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main stages of clinical trials?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i="1" dirty="0" smtClean="0"/>
              <a:t>Use a small number of healthy volunteers – test safety</a:t>
            </a:r>
          </a:p>
          <a:p>
            <a:pPr marL="0" indent="0">
              <a:buNone/>
            </a:pPr>
            <a:r>
              <a:rPr lang="en-GB" i="1" dirty="0" smtClean="0"/>
              <a:t>-Use a small number of patients – work out dosage</a:t>
            </a:r>
          </a:p>
          <a:p>
            <a:pPr marL="0" indent="0">
              <a:buNone/>
            </a:pPr>
            <a:r>
              <a:rPr lang="en-GB" i="1" dirty="0" smtClean="0"/>
              <a:t>-Use a large number of patients to test long-term side effects</a:t>
            </a:r>
          </a:p>
          <a:p>
            <a:r>
              <a:rPr lang="en-GB" dirty="0" smtClean="0"/>
              <a:t>What is a double-blind trial</a:t>
            </a:r>
          </a:p>
          <a:p>
            <a:pPr marL="0" indent="0">
              <a:buNone/>
            </a:pPr>
            <a:r>
              <a:rPr lang="en-GB" i="1" dirty="0" smtClean="0"/>
              <a:t>-Both patients and doctors in drug trial do not know if they are given a placebo or the new drug.</a:t>
            </a:r>
          </a:p>
          <a:p>
            <a:r>
              <a:rPr lang="en-GB" dirty="0" smtClean="0"/>
              <a:t>What is a placebo?</a:t>
            </a:r>
          </a:p>
          <a:p>
            <a:pPr marL="0" indent="0">
              <a:buNone/>
            </a:pPr>
            <a:r>
              <a:rPr lang="en-GB" i="1" dirty="0" smtClean="0"/>
              <a:t>Resembles the drug (pill/injection) but does not contain the drug – e.g. sugar pill.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9336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is the word equation for photosynthesis?</a:t>
            </a:r>
          </a:p>
          <a:p>
            <a:pPr marL="0" indent="0">
              <a:buNone/>
            </a:pPr>
            <a:r>
              <a:rPr lang="en-GB" dirty="0" smtClean="0"/>
              <a:t>Carbon Dioxide + Water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dirty="0" smtClean="0">
                <a:cs typeface="Calibri" panose="020F0502020204030204" pitchFamily="34" charset="0"/>
              </a:rPr>
              <a:t>Glucose + Oxygen</a:t>
            </a:r>
            <a:endParaRPr lang="en-GB" i="1" dirty="0" smtClean="0"/>
          </a:p>
          <a:p>
            <a:r>
              <a:rPr lang="en-GB" dirty="0" smtClean="0"/>
              <a:t>What is the balanced symbol equation (HIGHER)? </a:t>
            </a:r>
          </a:p>
          <a:p>
            <a:pPr marL="0" indent="0">
              <a:buNone/>
            </a:pPr>
            <a:r>
              <a:rPr lang="en-GB" i="1" dirty="0" smtClean="0"/>
              <a:t>6CO</a:t>
            </a:r>
            <a:r>
              <a:rPr lang="en-GB" i="1" baseline="-25000" dirty="0" smtClean="0"/>
              <a:t>2</a:t>
            </a:r>
            <a:r>
              <a:rPr lang="en-GB" i="1" dirty="0" smtClean="0"/>
              <a:t> + 6H</a:t>
            </a:r>
            <a:r>
              <a:rPr lang="en-GB" i="1" baseline="-25000" dirty="0" smtClean="0"/>
              <a:t>2</a:t>
            </a:r>
            <a:r>
              <a:rPr lang="en-GB" i="1" dirty="0" smtClean="0"/>
              <a:t>O 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 smtClean="0">
                <a:cs typeface="Calibri" panose="020F0502020204030204" pitchFamily="34" charset="0"/>
              </a:rPr>
              <a:t>C</a:t>
            </a:r>
            <a:r>
              <a:rPr lang="en-GB" i="1" baseline="-25000" dirty="0" smtClean="0">
                <a:cs typeface="Calibri" panose="020F0502020204030204" pitchFamily="34" charset="0"/>
              </a:rPr>
              <a:t>6</a:t>
            </a:r>
            <a:r>
              <a:rPr lang="en-GB" i="1" dirty="0" smtClean="0">
                <a:cs typeface="Calibri" panose="020F0502020204030204" pitchFamily="34" charset="0"/>
              </a:rPr>
              <a:t>H</a:t>
            </a:r>
            <a:r>
              <a:rPr lang="en-GB" i="1" baseline="-25000" dirty="0" smtClean="0">
                <a:cs typeface="Calibri" panose="020F0502020204030204" pitchFamily="34" charset="0"/>
              </a:rPr>
              <a:t>12</a:t>
            </a:r>
            <a:r>
              <a:rPr lang="en-GB" i="1" dirty="0" smtClean="0">
                <a:cs typeface="Calibri" panose="020F0502020204030204" pitchFamily="34" charset="0"/>
              </a:rPr>
              <a:t>O</a:t>
            </a:r>
            <a:r>
              <a:rPr lang="en-GB" i="1" baseline="-25000" dirty="0" smtClean="0">
                <a:cs typeface="Calibri" panose="020F0502020204030204" pitchFamily="34" charset="0"/>
              </a:rPr>
              <a:t>6</a:t>
            </a:r>
            <a:r>
              <a:rPr lang="en-GB" i="1" dirty="0" smtClean="0">
                <a:cs typeface="Calibri" panose="020F0502020204030204" pitchFamily="34" charset="0"/>
              </a:rPr>
              <a:t> + 6O</a:t>
            </a:r>
            <a:r>
              <a:rPr lang="en-GB" i="1" baseline="-25000" dirty="0" smtClean="0">
                <a:cs typeface="Calibri" panose="020F0502020204030204" pitchFamily="34" charset="0"/>
              </a:rPr>
              <a:t>2</a:t>
            </a:r>
            <a:endParaRPr lang="en-GB" i="1" dirty="0" smtClean="0"/>
          </a:p>
          <a:p>
            <a:r>
              <a:rPr lang="en-GB" dirty="0" smtClean="0"/>
              <a:t>Is photosynthesis endothermic or exothermic?</a:t>
            </a:r>
          </a:p>
          <a:p>
            <a:pPr marL="0" indent="0">
              <a:buNone/>
            </a:pPr>
            <a:r>
              <a:rPr lang="en-GB" i="1" dirty="0" smtClean="0"/>
              <a:t>Endothermic – light energy is absorbed by the chlorophyll to enable to reaction</a:t>
            </a:r>
          </a:p>
          <a:p>
            <a:r>
              <a:rPr lang="en-GB" dirty="0" smtClean="0"/>
              <a:t>What are the 3 limiting factors for photosynthesis?</a:t>
            </a:r>
          </a:p>
          <a:p>
            <a:pPr marL="0" indent="0">
              <a:buNone/>
            </a:pPr>
            <a:r>
              <a:rPr lang="en-GB" i="1" dirty="0" smtClean="0"/>
              <a:t>-Temperature – enzyme controlled reaction</a:t>
            </a:r>
          </a:p>
          <a:p>
            <a:pPr marL="0" indent="0">
              <a:buNone/>
            </a:pPr>
            <a:r>
              <a:rPr lang="en-GB" i="1" dirty="0" smtClean="0"/>
              <a:t>-Light intensity – provides energy</a:t>
            </a:r>
          </a:p>
          <a:p>
            <a:pPr marL="0" indent="0">
              <a:buNone/>
            </a:pPr>
            <a:r>
              <a:rPr lang="en-GB" i="1" dirty="0" smtClean="0"/>
              <a:t>-Carbon dioxide concentration – key reactant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484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uses of glucose by plants (5)?</a:t>
            </a:r>
          </a:p>
          <a:p>
            <a:pPr marL="0" indent="0">
              <a:buNone/>
            </a:pPr>
            <a:r>
              <a:rPr lang="en-GB" i="1" dirty="0" smtClean="0"/>
              <a:t>-Respiration</a:t>
            </a:r>
          </a:p>
          <a:p>
            <a:pPr marL="0" indent="0">
              <a:buNone/>
            </a:pPr>
            <a:r>
              <a:rPr lang="en-GB" i="1" dirty="0" smtClean="0"/>
              <a:t>Starch – energy storage</a:t>
            </a:r>
          </a:p>
          <a:p>
            <a:pPr marL="0" indent="0">
              <a:buNone/>
            </a:pPr>
            <a:r>
              <a:rPr lang="en-GB" i="1" dirty="0" smtClean="0"/>
              <a:t>Fats – energy storage</a:t>
            </a:r>
          </a:p>
          <a:p>
            <a:pPr marL="0" indent="0">
              <a:buNone/>
            </a:pPr>
            <a:r>
              <a:rPr lang="en-GB" i="1" dirty="0" smtClean="0"/>
              <a:t>Cellulose – cell walls</a:t>
            </a:r>
          </a:p>
          <a:p>
            <a:pPr marL="0" indent="0">
              <a:buNone/>
            </a:pPr>
            <a:r>
              <a:rPr lang="en-GB" i="1" dirty="0" smtClean="0"/>
              <a:t>Amino acids – to make proteins</a:t>
            </a:r>
          </a:p>
          <a:p>
            <a:pPr marL="0" indent="0">
              <a:buNone/>
            </a:pPr>
            <a:endParaRPr lang="en-GB" i="1" dirty="0"/>
          </a:p>
          <a:p>
            <a:r>
              <a:rPr lang="en-GB" dirty="0" smtClean="0"/>
              <a:t>To make amino acids what else does the plant require?</a:t>
            </a:r>
          </a:p>
          <a:p>
            <a:pPr marL="0" indent="0">
              <a:buNone/>
            </a:pPr>
            <a:r>
              <a:rPr lang="en-GB" i="1" dirty="0" smtClean="0"/>
              <a:t>-Mineral ion </a:t>
            </a:r>
            <a:r>
              <a:rPr lang="en-GB" b="1" i="1" dirty="0" smtClean="0"/>
              <a:t>nitrate</a:t>
            </a:r>
            <a:r>
              <a:rPr lang="en-GB" i="1" dirty="0" smtClean="0"/>
              <a:t> from the soil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54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respiration in cells for?</a:t>
            </a:r>
          </a:p>
          <a:p>
            <a:pPr marL="0" indent="0">
              <a:buNone/>
            </a:pPr>
            <a:r>
              <a:rPr lang="en-GB" dirty="0" smtClean="0"/>
              <a:t>Release energy</a:t>
            </a:r>
            <a:endParaRPr lang="en-GB" i="1" dirty="0" smtClean="0"/>
          </a:p>
          <a:p>
            <a:r>
              <a:rPr lang="en-GB" dirty="0" smtClean="0"/>
              <a:t>Is respiration endothermic or exothermic?</a:t>
            </a:r>
          </a:p>
          <a:p>
            <a:pPr marL="0" indent="0">
              <a:buNone/>
            </a:pPr>
            <a:r>
              <a:rPr lang="en-GB" i="1" dirty="0" smtClean="0"/>
              <a:t>Exothermic – it releases energy</a:t>
            </a:r>
          </a:p>
          <a:p>
            <a:r>
              <a:rPr lang="en-GB" dirty="0" smtClean="0"/>
              <a:t>Why do organisms need energy (3)?</a:t>
            </a:r>
          </a:p>
          <a:p>
            <a:pPr marL="0" indent="0">
              <a:buNone/>
            </a:pPr>
            <a:r>
              <a:rPr lang="en-GB" i="1" dirty="0" smtClean="0"/>
              <a:t>-Build up molecules – e.g. amino acids to proteins</a:t>
            </a:r>
          </a:p>
          <a:p>
            <a:pPr marL="0" indent="0">
              <a:buNone/>
            </a:pPr>
            <a:r>
              <a:rPr lang="en-GB" i="1" dirty="0" smtClean="0"/>
              <a:t>-Movement</a:t>
            </a:r>
          </a:p>
          <a:p>
            <a:pPr marL="0" indent="0">
              <a:buNone/>
            </a:pPr>
            <a:r>
              <a:rPr lang="en-GB" i="1" dirty="0" smtClean="0"/>
              <a:t>-Keeping warm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799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the word equation for aerobic respiration?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Glucose + Oxygen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 smtClean="0">
                <a:cs typeface="Calibri" panose="020F0502020204030204" pitchFamily="34" charset="0"/>
              </a:rPr>
              <a:t> </a:t>
            </a:r>
            <a:r>
              <a:rPr lang="en-GB" dirty="0" smtClean="0"/>
              <a:t>Carbon Dioxide + Water </a:t>
            </a:r>
            <a:r>
              <a:rPr lang="en-GB" dirty="0" smtClean="0">
                <a:cs typeface="Calibri" panose="020F0502020204030204" pitchFamily="34" charset="0"/>
              </a:rPr>
              <a:t>+ (energy)</a:t>
            </a:r>
            <a:endParaRPr lang="en-GB" i="1" dirty="0" smtClean="0"/>
          </a:p>
          <a:p>
            <a:r>
              <a:rPr lang="en-GB" dirty="0" smtClean="0"/>
              <a:t>What is the balanced symbol equation for aerobic respiration?</a:t>
            </a:r>
          </a:p>
          <a:p>
            <a:pPr marL="0" indent="0">
              <a:buNone/>
            </a:pPr>
            <a:r>
              <a:rPr lang="en-GB" i="1" dirty="0" smtClean="0">
                <a:cs typeface="Calibri" panose="020F0502020204030204" pitchFamily="34" charset="0"/>
              </a:rPr>
              <a:t>C</a:t>
            </a:r>
            <a:r>
              <a:rPr lang="en-GB" i="1" baseline="-25000" dirty="0" smtClean="0">
                <a:cs typeface="Calibri" panose="020F0502020204030204" pitchFamily="34" charset="0"/>
              </a:rPr>
              <a:t>6</a:t>
            </a:r>
            <a:r>
              <a:rPr lang="en-GB" i="1" dirty="0" smtClean="0">
                <a:cs typeface="Calibri" panose="020F0502020204030204" pitchFamily="34" charset="0"/>
              </a:rPr>
              <a:t>H</a:t>
            </a:r>
            <a:r>
              <a:rPr lang="en-GB" i="1" baseline="-25000" dirty="0" smtClean="0">
                <a:cs typeface="Calibri" panose="020F0502020204030204" pitchFamily="34" charset="0"/>
              </a:rPr>
              <a:t>12</a:t>
            </a:r>
            <a:r>
              <a:rPr lang="en-GB" i="1" dirty="0" smtClean="0">
                <a:cs typeface="Calibri" panose="020F0502020204030204" pitchFamily="34" charset="0"/>
              </a:rPr>
              <a:t>O</a:t>
            </a:r>
            <a:r>
              <a:rPr lang="en-GB" i="1" baseline="-25000" dirty="0" smtClean="0">
                <a:cs typeface="Calibri" panose="020F0502020204030204" pitchFamily="34" charset="0"/>
              </a:rPr>
              <a:t>6</a:t>
            </a:r>
            <a:r>
              <a:rPr lang="en-GB" i="1" dirty="0" smtClean="0">
                <a:cs typeface="Calibri" panose="020F0502020204030204" pitchFamily="34" charset="0"/>
              </a:rPr>
              <a:t> + 6O</a:t>
            </a:r>
            <a:r>
              <a:rPr lang="en-GB" i="1" baseline="-25000" dirty="0" smtClean="0">
                <a:cs typeface="Calibri" panose="020F0502020204030204" pitchFamily="34" charset="0"/>
              </a:rPr>
              <a:t>2 </a:t>
            </a:r>
            <a:r>
              <a:rPr lang="en-GB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i="1" dirty="0" smtClean="0"/>
              <a:t>6CO</a:t>
            </a:r>
            <a:r>
              <a:rPr lang="en-GB" i="1" baseline="-25000" dirty="0" smtClean="0"/>
              <a:t>2</a:t>
            </a:r>
            <a:r>
              <a:rPr lang="en-GB" i="1" dirty="0" smtClean="0"/>
              <a:t> + 6H</a:t>
            </a:r>
            <a:r>
              <a:rPr lang="en-GB" i="1" baseline="-25000" dirty="0" smtClean="0"/>
              <a:t>2</a:t>
            </a:r>
            <a:r>
              <a:rPr lang="en-GB" i="1" dirty="0" smtClean="0"/>
              <a:t>O</a:t>
            </a:r>
          </a:p>
          <a:p>
            <a:r>
              <a:rPr lang="en-GB" dirty="0" smtClean="0"/>
              <a:t>What are the two types of respiration called?</a:t>
            </a:r>
          </a:p>
          <a:p>
            <a:pPr marL="0" indent="0">
              <a:buNone/>
            </a:pPr>
            <a:r>
              <a:rPr lang="en-GB" i="1" dirty="0" smtClean="0"/>
              <a:t>-aerobic</a:t>
            </a:r>
          </a:p>
          <a:p>
            <a:pPr marL="0" indent="0">
              <a:buNone/>
            </a:pPr>
            <a:r>
              <a:rPr lang="en-GB" i="1" dirty="0" smtClean="0"/>
              <a:t>-anaerobic</a:t>
            </a:r>
            <a:endParaRPr lang="en-GB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56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is the word equation for anaerobic respiration in animals?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Glucose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 smtClean="0">
                <a:cs typeface="Calibri" panose="020F0502020204030204" pitchFamily="34" charset="0"/>
              </a:rPr>
              <a:t> </a:t>
            </a:r>
            <a:r>
              <a:rPr lang="en-GB" dirty="0" smtClean="0"/>
              <a:t>Lactic acid</a:t>
            </a:r>
            <a:r>
              <a:rPr lang="en-GB" dirty="0" smtClean="0">
                <a:cs typeface="Calibri" panose="020F0502020204030204" pitchFamily="34" charset="0"/>
              </a:rPr>
              <a:t>+ (energy)</a:t>
            </a:r>
            <a:endParaRPr lang="en-GB" i="1" dirty="0" smtClean="0"/>
          </a:p>
          <a:p>
            <a:r>
              <a:rPr lang="en-GB" dirty="0" smtClean="0"/>
              <a:t>What is the is the word equation for anaerobic respiration in yeast?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Glucose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 smtClean="0">
                <a:cs typeface="Calibri" panose="020F0502020204030204" pitchFamily="34" charset="0"/>
              </a:rPr>
              <a:t> </a:t>
            </a:r>
            <a:r>
              <a:rPr lang="en-GB" dirty="0" smtClean="0"/>
              <a:t>Carbon Dioxide + Ethanol </a:t>
            </a:r>
            <a:r>
              <a:rPr lang="en-GB" dirty="0" smtClean="0">
                <a:cs typeface="Calibri" panose="020F0502020204030204" pitchFamily="34" charset="0"/>
              </a:rPr>
              <a:t>+ (energy)</a:t>
            </a:r>
            <a:endParaRPr lang="en-GB" i="1" dirty="0" smtClean="0"/>
          </a:p>
          <a:p>
            <a:r>
              <a:rPr lang="en-GB" dirty="0" smtClean="0"/>
              <a:t>What is anaerobic respiration in yeast used to make (2)?</a:t>
            </a:r>
          </a:p>
          <a:p>
            <a:pPr marL="0" indent="0">
              <a:buNone/>
            </a:pPr>
            <a:r>
              <a:rPr lang="en-GB" i="1" dirty="0" smtClean="0"/>
              <a:t>-alcohol</a:t>
            </a:r>
          </a:p>
          <a:p>
            <a:pPr marL="0" indent="0">
              <a:buNone/>
            </a:pPr>
            <a:r>
              <a:rPr lang="en-GB" i="1" dirty="0" smtClean="0"/>
              <a:t>-bread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3951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do the following parts of cells do?</a:t>
            </a:r>
          </a:p>
          <a:p>
            <a:r>
              <a:rPr lang="en-GB" dirty="0" smtClean="0"/>
              <a:t>Cell Wall?</a:t>
            </a:r>
          </a:p>
          <a:p>
            <a:pPr marL="0" indent="0">
              <a:buNone/>
            </a:pPr>
            <a:r>
              <a:rPr lang="en-GB" i="1" dirty="0" smtClean="0"/>
              <a:t>Provides support</a:t>
            </a:r>
          </a:p>
          <a:p>
            <a:r>
              <a:rPr lang="en-GB" dirty="0" smtClean="0"/>
              <a:t>Vacuole?</a:t>
            </a:r>
          </a:p>
          <a:p>
            <a:pPr marL="0" indent="0">
              <a:buNone/>
            </a:pPr>
            <a:r>
              <a:rPr lang="en-GB" i="1" dirty="0" smtClean="0"/>
              <a:t>Contains cell sap</a:t>
            </a:r>
          </a:p>
          <a:p>
            <a:r>
              <a:rPr lang="en-GB" dirty="0" smtClean="0"/>
              <a:t>Chloroplast?</a:t>
            </a:r>
          </a:p>
          <a:p>
            <a:pPr marL="0" indent="0">
              <a:buNone/>
            </a:pPr>
            <a:r>
              <a:rPr lang="en-GB" i="1" dirty="0" smtClean="0"/>
              <a:t>Where photosynthesis takes place</a:t>
            </a:r>
          </a:p>
          <a:p>
            <a:r>
              <a:rPr lang="en-GB" dirty="0" smtClean="0"/>
              <a:t>Name three parts of plant cells that are not found in animal cells</a:t>
            </a:r>
          </a:p>
          <a:p>
            <a:pPr marL="0" indent="0">
              <a:buNone/>
            </a:pPr>
            <a:r>
              <a:rPr lang="en-GB" i="1" dirty="0" smtClean="0"/>
              <a:t>Chloroplasts, cell wall, vacuole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13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happens to energy demand in body during exercise?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It increases</a:t>
            </a:r>
            <a:endParaRPr lang="en-GB" i="1" dirty="0" smtClean="0"/>
          </a:p>
          <a:p>
            <a:r>
              <a:rPr lang="en-GB" dirty="0" smtClean="0"/>
              <a:t>How does your body respond to this energy demand (2)?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-Increased breathing rate</a:t>
            </a:r>
          </a:p>
          <a:p>
            <a:pPr marL="0" indent="0">
              <a:buNone/>
            </a:pPr>
            <a:r>
              <a:rPr lang="en-GB" i="1" dirty="0" smtClean="0">
                <a:cs typeface="Calibri" panose="020F0502020204030204" pitchFamily="34" charset="0"/>
              </a:rPr>
              <a:t>-Increased heart rate</a:t>
            </a:r>
            <a:endParaRPr lang="en-GB" i="1" dirty="0" smtClean="0"/>
          </a:p>
          <a:p>
            <a:r>
              <a:rPr lang="en-GB" dirty="0" smtClean="0"/>
              <a:t>Why does breathing rate increase?</a:t>
            </a:r>
          </a:p>
          <a:p>
            <a:pPr marL="0" indent="0">
              <a:buNone/>
            </a:pPr>
            <a:r>
              <a:rPr lang="en-GB" i="1" dirty="0" smtClean="0"/>
              <a:t>-To absorb more oxygen and remove more carbon dioxide</a:t>
            </a:r>
          </a:p>
          <a:p>
            <a:r>
              <a:rPr lang="en-GB" dirty="0" smtClean="0"/>
              <a:t>Why does heart rate increase?</a:t>
            </a:r>
          </a:p>
          <a:p>
            <a:pPr marL="0" indent="0">
              <a:buNone/>
            </a:pPr>
            <a:r>
              <a:rPr lang="en-GB" i="1" dirty="0" smtClean="0"/>
              <a:t>- To pump more oxygenated blood to muscles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93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Bioenergetics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/>
          </a:bodyPr>
          <a:lstStyle/>
          <a:p>
            <a:r>
              <a:rPr lang="en-GB" dirty="0" smtClean="0"/>
              <a:t>What happens if not enough oxygen reaches the muscles?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Anaerobic respiration starts</a:t>
            </a:r>
            <a:endParaRPr lang="en-GB" i="1" dirty="0" smtClean="0"/>
          </a:p>
          <a:p>
            <a:r>
              <a:rPr lang="en-GB" dirty="0" smtClean="0"/>
              <a:t>What is the problem with anaerobic respiration?</a:t>
            </a:r>
          </a:p>
          <a:p>
            <a:pPr marL="0" indent="0">
              <a:buNone/>
            </a:pPr>
            <a:r>
              <a:rPr lang="en-GB" dirty="0" smtClean="0">
                <a:cs typeface="Calibri" panose="020F0502020204030204" pitchFamily="34" charset="0"/>
              </a:rPr>
              <a:t>Causes muscle fatigue and cramp – they can no longer contract</a:t>
            </a:r>
            <a:endParaRPr lang="en-GB" i="1" dirty="0" smtClean="0"/>
          </a:p>
          <a:p>
            <a:r>
              <a:rPr lang="en-GB" dirty="0" smtClean="0"/>
              <a:t>How is lactic acid broken down (HIGHER)?</a:t>
            </a:r>
          </a:p>
          <a:p>
            <a:pPr marL="0" indent="0">
              <a:buNone/>
            </a:pPr>
            <a:r>
              <a:rPr lang="en-GB" i="1" dirty="0" smtClean="0"/>
              <a:t>It is transported to the liver and oxygen is used to convert it back into glucose</a:t>
            </a:r>
          </a:p>
          <a:p>
            <a:r>
              <a:rPr lang="en-GB" dirty="0" smtClean="0"/>
              <a:t>What is the extra amount of oxygen required by your body after exercise called?</a:t>
            </a:r>
          </a:p>
          <a:p>
            <a:pPr marL="0" indent="0">
              <a:buNone/>
            </a:pPr>
            <a:r>
              <a:rPr lang="en-GB" i="1" dirty="0" smtClean="0"/>
              <a:t>Oxygen debt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160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are specialised cells?</a:t>
            </a:r>
          </a:p>
          <a:p>
            <a:r>
              <a:rPr lang="en-GB" i="1" dirty="0"/>
              <a:t> </a:t>
            </a:r>
            <a:r>
              <a:rPr lang="en-GB" i="1" dirty="0" smtClean="0"/>
              <a:t>Cells that have differentiated for a particular role </a:t>
            </a:r>
          </a:p>
          <a:p>
            <a:r>
              <a:rPr lang="en-GB" dirty="0" smtClean="0"/>
              <a:t>Can you name any specialised animal cells?</a:t>
            </a:r>
          </a:p>
          <a:p>
            <a:pPr marL="0" indent="0">
              <a:buNone/>
            </a:pPr>
            <a:r>
              <a:rPr lang="en-GB" i="1" dirty="0" smtClean="0"/>
              <a:t>Sperm cell, nerve cell, red blood cell, white blood cell, muscle cell, epithelial cell</a:t>
            </a:r>
          </a:p>
          <a:p>
            <a:r>
              <a:rPr lang="en-GB" dirty="0" smtClean="0"/>
              <a:t>Can you name any specialised plant cells?</a:t>
            </a:r>
          </a:p>
          <a:p>
            <a:pPr marL="0" indent="0">
              <a:buNone/>
            </a:pPr>
            <a:r>
              <a:rPr lang="en-GB" i="1" dirty="0" smtClean="0"/>
              <a:t>Root hair cells, xylem, phloem, palisade mesophyll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453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 smtClean="0"/>
              <a:t>What is meant by cell differentiation?</a:t>
            </a:r>
          </a:p>
          <a:p>
            <a:r>
              <a:rPr lang="en-GB" i="1" dirty="0"/>
              <a:t> </a:t>
            </a:r>
            <a:r>
              <a:rPr lang="en-GB" i="1" dirty="0" smtClean="0"/>
              <a:t>When a cell becomes specialised for a particular function e.g. a muscle cell</a:t>
            </a:r>
          </a:p>
          <a:p>
            <a:r>
              <a:rPr lang="en-GB" dirty="0" smtClean="0"/>
              <a:t>When do animal cells differentiate?</a:t>
            </a:r>
          </a:p>
          <a:p>
            <a:pPr marL="0" indent="0">
              <a:buNone/>
            </a:pPr>
            <a:r>
              <a:rPr lang="en-GB" i="1" dirty="0" smtClean="0"/>
              <a:t>Most differentiate at an early stage of development (embryo)</a:t>
            </a:r>
          </a:p>
          <a:p>
            <a:r>
              <a:rPr lang="en-GB" dirty="0" smtClean="0"/>
              <a:t>When do plant cells differentiate?</a:t>
            </a:r>
          </a:p>
          <a:p>
            <a:pPr marL="0" indent="0">
              <a:buNone/>
            </a:pPr>
            <a:r>
              <a:rPr lang="en-GB" i="1" dirty="0" smtClean="0"/>
              <a:t>Can differentiate throughout their lives (this explains why plants can form new organs like leaves and roots).</a:t>
            </a:r>
          </a:p>
          <a:p>
            <a:r>
              <a:rPr lang="en-GB" dirty="0" smtClean="0"/>
              <a:t>What is cell division restricted for in mature animals?</a:t>
            </a:r>
          </a:p>
          <a:p>
            <a:pPr marL="0" indent="0">
              <a:buNone/>
            </a:pPr>
            <a:r>
              <a:rPr lang="en-GB" i="1" dirty="0" smtClean="0"/>
              <a:t>Repair and replacement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5294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Biology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the two main types of microscope?</a:t>
            </a:r>
          </a:p>
          <a:p>
            <a:pPr marL="0" indent="0">
              <a:buNone/>
            </a:pPr>
            <a:r>
              <a:rPr lang="en-GB" dirty="0" smtClean="0"/>
              <a:t>Light and electron</a:t>
            </a:r>
          </a:p>
          <a:p>
            <a:pPr marL="0" indent="0">
              <a:buNone/>
            </a:pPr>
            <a:r>
              <a:rPr lang="en-GB" dirty="0" smtClean="0"/>
              <a:t>Which type has the highest magnification and resolution?</a:t>
            </a:r>
          </a:p>
          <a:p>
            <a:pPr marL="0" indent="0">
              <a:buNone/>
            </a:pPr>
            <a:r>
              <a:rPr lang="en-GB" i="1" dirty="0" smtClean="0"/>
              <a:t>Electron microscope</a:t>
            </a:r>
          </a:p>
          <a:p>
            <a:r>
              <a:rPr lang="en-GB" dirty="0" smtClean="0"/>
              <a:t>What are you able to see in cells with an electron microscope that you can’t with a light microscope?</a:t>
            </a:r>
          </a:p>
          <a:p>
            <a:pPr marL="0" indent="0">
              <a:buNone/>
            </a:pPr>
            <a:r>
              <a:rPr lang="en-GB" i="1" dirty="0" smtClean="0"/>
              <a:t>Sub-cellular structures like mitochondria and chloroplasts</a:t>
            </a:r>
          </a:p>
          <a:p>
            <a:r>
              <a:rPr lang="en-GB" dirty="0" smtClean="0"/>
              <a:t>What are some of the disadvantages of electron microscopes?</a:t>
            </a:r>
          </a:p>
          <a:p>
            <a:pPr marL="0" indent="0">
              <a:buNone/>
            </a:pPr>
            <a:r>
              <a:rPr lang="en-GB" i="1" dirty="0" smtClean="0"/>
              <a:t>Cannot use living cells – vacuum, specimen preparation is complex, expensive </a:t>
            </a:r>
          </a:p>
          <a:p>
            <a:endParaRPr lang="en-GB" i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004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9" ma:contentTypeDescription="Create a new document." ma:contentTypeScope="" ma:versionID="6f89747310294265208a5a4e96b8eae0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634f6b0b2523fd86bbf61fa97859effb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3597ED-5233-4397-AC4E-6C50CFF978D0}"/>
</file>

<file path=customXml/itemProps2.xml><?xml version="1.0" encoding="utf-8"?>
<ds:datastoreItem xmlns:ds="http://schemas.openxmlformats.org/officeDocument/2006/customXml" ds:itemID="{74659733-0595-418B-878E-E40384A3CB41}"/>
</file>

<file path=customXml/itemProps3.xml><?xml version="1.0" encoding="utf-8"?>
<ds:datastoreItem xmlns:ds="http://schemas.openxmlformats.org/officeDocument/2006/customXml" ds:itemID="{DFD6949B-54C3-488A-A460-A17058CB5643}"/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3607</Words>
  <Application>Microsoft Office PowerPoint</Application>
  <PresentationFormat>Widescreen</PresentationFormat>
  <Paragraphs>739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Calibri</vt:lpstr>
      <vt:lpstr>Calibri Light</vt:lpstr>
      <vt:lpstr>Comic Sans MS</vt:lpstr>
      <vt:lpstr>Office Theme</vt:lpstr>
      <vt:lpstr>Biology Paper 1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Cell Biology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Organisation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Infection and Response</vt:lpstr>
      <vt:lpstr>Bioenergetics </vt:lpstr>
      <vt:lpstr>Bioenergetics </vt:lpstr>
      <vt:lpstr>Bioenergetics </vt:lpstr>
      <vt:lpstr>Bioenergetics </vt:lpstr>
      <vt:lpstr>Bioenergetics </vt:lpstr>
      <vt:lpstr>Bioenergetics </vt:lpstr>
      <vt:lpstr>Bioenergetics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PoulterJ</cp:lastModifiedBy>
  <cp:revision>53</cp:revision>
  <dcterms:created xsi:type="dcterms:W3CDTF">2018-01-02T16:14:36Z</dcterms:created>
  <dcterms:modified xsi:type="dcterms:W3CDTF">2018-01-04T08:12:56Z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