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1" r:id="rId12"/>
    <p:sldId id="273" r:id="rId13"/>
    <p:sldId id="258" r:id="rId14"/>
    <p:sldId id="274" r:id="rId15"/>
    <p:sldId id="275" r:id="rId16"/>
    <p:sldId id="276" r:id="rId17"/>
    <p:sldId id="277" r:id="rId18"/>
    <p:sldId id="278" r:id="rId19"/>
    <p:sldId id="279" r:id="rId20"/>
    <p:sldId id="281" r:id="rId21"/>
    <p:sldId id="280" r:id="rId22"/>
    <p:sldId id="282" r:id="rId23"/>
    <p:sldId id="259" r:id="rId24"/>
    <p:sldId id="284" r:id="rId25"/>
    <p:sldId id="283" r:id="rId26"/>
    <p:sldId id="261" r:id="rId27"/>
    <p:sldId id="287" r:id="rId28"/>
    <p:sldId id="285" r:id="rId29"/>
    <p:sldId id="288" r:id="rId30"/>
    <p:sldId id="289" r:id="rId31"/>
    <p:sldId id="291" r:id="rId32"/>
    <p:sldId id="290" r:id="rId33"/>
    <p:sldId id="286" r:id="rId34"/>
    <p:sldId id="263" r:id="rId35"/>
    <p:sldId id="292" r:id="rId36"/>
    <p:sldId id="293" r:id="rId37"/>
    <p:sldId id="294" r:id="rId38"/>
    <p:sldId id="295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09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0" autoAdjust="0"/>
    <p:restoredTop sz="94660"/>
  </p:normalViewPr>
  <p:slideViewPr>
    <p:cSldViewPr snapToGrid="0">
      <p:cViewPr>
        <p:scale>
          <a:sx n="40" d="100"/>
          <a:sy n="40" d="100"/>
        </p:scale>
        <p:origin x="2148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09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38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2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20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69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01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99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16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47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50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931AC-F4FB-4F9E-BCAA-3495292C7CC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82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31AC-F4FB-4F9E-BCAA-3495292C7CC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32A6C-B4DC-431E-8D26-A578DE7A4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4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Chemistry Paper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0272"/>
            <a:ext cx="9144000" cy="997527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Comic Sans MS" panose="030F0702030302020204" pitchFamily="66" charset="0"/>
              </a:rPr>
              <a:t>Units C1 – C5</a:t>
            </a:r>
          </a:p>
        </p:txBody>
      </p:sp>
    </p:spTree>
    <p:extLst>
      <p:ext uri="{BB962C8B-B14F-4D97-AF65-F5344CB8AC3E}">
        <p14:creationId xmlns:p14="http://schemas.microsoft.com/office/powerpoint/2010/main" val="848141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6507"/>
            <a:ext cx="11353800" cy="1325563"/>
          </a:xfrm>
        </p:spPr>
        <p:txBody>
          <a:bodyPr/>
          <a:lstStyle/>
          <a:p>
            <a:r>
              <a:rPr lang="en-GB" dirty="0"/>
              <a:t>C1: Atomic structure &amp;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070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/>
              <a:t>Why did Mendeleev gaps in his version of the PT?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For undiscovered elements</a:t>
            </a:r>
          </a:p>
          <a:p>
            <a:r>
              <a:rPr lang="en-GB" dirty="0"/>
              <a:t>Where are the non-metals on the Periodic Table?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 right hand side</a:t>
            </a:r>
            <a:endParaRPr lang="en-GB" i="1" baseline="-25000" dirty="0">
              <a:solidFill>
                <a:srgbClr val="FF0000"/>
              </a:solidFill>
            </a:endParaRPr>
          </a:p>
          <a:p>
            <a:r>
              <a:rPr lang="en-GB" dirty="0"/>
              <a:t>What kind of ions to metals form?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Positive</a:t>
            </a:r>
          </a:p>
          <a:p>
            <a:r>
              <a:rPr lang="en-GB" dirty="0"/>
              <a:t>What kind of ions do non-metals form?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Negative.</a:t>
            </a:r>
          </a:p>
          <a:p>
            <a:r>
              <a:rPr lang="en-GB" dirty="0"/>
              <a:t>What are the physical properties of Group 0 elements?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All unreactive; all have a full outer electron shell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36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6507"/>
            <a:ext cx="11353800" cy="1325563"/>
          </a:xfrm>
        </p:spPr>
        <p:txBody>
          <a:bodyPr/>
          <a:lstStyle/>
          <a:p>
            <a:r>
              <a:rPr lang="en-GB" dirty="0"/>
              <a:t>C1: Atomic structure &amp;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070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/>
              <a:t>What is the general trend of Group 1 elements?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Increase in reactivity going down the group</a:t>
            </a:r>
          </a:p>
          <a:p>
            <a:r>
              <a:rPr lang="en-GB" dirty="0"/>
              <a:t>How to Group 1 elements react with oxygen?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React quickly and form a metal oxide </a:t>
            </a:r>
            <a:r>
              <a:rPr lang="en-GB" i="1" dirty="0" err="1">
                <a:solidFill>
                  <a:srgbClr val="FF0000"/>
                </a:solidFill>
              </a:rPr>
              <a:t>ie</a:t>
            </a:r>
            <a:r>
              <a:rPr lang="en-GB" i="1" dirty="0">
                <a:solidFill>
                  <a:srgbClr val="FF0000"/>
                </a:solidFill>
              </a:rPr>
              <a:t>: lithium oxide</a:t>
            </a:r>
            <a:endParaRPr lang="en-GB" i="1" baseline="-25000" dirty="0">
              <a:solidFill>
                <a:srgbClr val="FF0000"/>
              </a:solidFill>
            </a:endParaRPr>
          </a:p>
          <a:p>
            <a:r>
              <a:rPr lang="en-GB" dirty="0"/>
              <a:t>How do Group 1 elements react with water?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Vigorously; form a metal hydroxide and hydrogen gas</a:t>
            </a:r>
          </a:p>
          <a:p>
            <a:r>
              <a:rPr lang="en-GB" dirty="0"/>
              <a:t>How do Group 1 elements react with chlorine?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Vigorously; form a metal chloride</a:t>
            </a:r>
          </a:p>
          <a:p>
            <a:r>
              <a:rPr lang="en-GB" dirty="0"/>
              <a:t>What is the general trend of Group 7 elements?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Decrease in reactivity down the group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41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6507"/>
            <a:ext cx="11353800" cy="1325563"/>
          </a:xfrm>
        </p:spPr>
        <p:txBody>
          <a:bodyPr/>
          <a:lstStyle/>
          <a:p>
            <a:r>
              <a:rPr lang="en-GB" dirty="0"/>
              <a:t>C1: Atomic structure &amp;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070"/>
            <a:ext cx="10515600" cy="511126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How do Group 7 elements react with metals?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Form a metal halide (fluoride, chloride, bromide, iodide </a:t>
            </a:r>
            <a:r>
              <a:rPr lang="en-GB" i="1" dirty="0" err="1">
                <a:solidFill>
                  <a:srgbClr val="FF0000"/>
                </a:solidFill>
              </a:rPr>
              <a:t>etc</a:t>
            </a:r>
            <a:r>
              <a:rPr lang="en-GB" i="1" dirty="0">
                <a:solidFill>
                  <a:srgbClr val="FF0000"/>
                </a:solidFill>
              </a:rPr>
              <a:t>)</a:t>
            </a:r>
          </a:p>
          <a:p>
            <a:r>
              <a:rPr lang="en-GB" dirty="0"/>
              <a:t>What are the physical trends down Group 7 elements?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Increase in melting &amp; boiling points shown by physical state at room temperature; F &amp; Cl are gases, Br is a liquid, I is a solid</a:t>
            </a:r>
            <a:endParaRPr lang="en-GB" i="1" baseline="-25000" dirty="0">
              <a:solidFill>
                <a:srgbClr val="FF0000"/>
              </a:solidFill>
            </a:endParaRPr>
          </a:p>
          <a:p>
            <a:r>
              <a:rPr lang="en-GB" dirty="0"/>
              <a:t>What is a displacement reaction?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A more reactive element ‘displaces’ a less reactive element</a:t>
            </a:r>
          </a:p>
          <a:p>
            <a:r>
              <a:rPr lang="en-GB" dirty="0"/>
              <a:t>Can chlorine displace bromine?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Yes</a:t>
            </a:r>
          </a:p>
          <a:p>
            <a:r>
              <a:rPr lang="en-GB" dirty="0"/>
              <a:t>Why does this happen?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It is higher up in the group therefore more reactive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28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C2: Bonding &amp;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0186"/>
            <a:ext cx="10515600" cy="4568183"/>
          </a:xfrm>
        </p:spPr>
        <p:txBody>
          <a:bodyPr>
            <a:normAutofit/>
          </a:bodyPr>
          <a:lstStyle/>
          <a:p>
            <a:r>
              <a:rPr lang="en-GB" dirty="0"/>
              <a:t>What are the 3 types of chemical bonding?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Ionic, covalent, metallic</a:t>
            </a:r>
            <a:endParaRPr lang="en-GB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/>
              <a:t>When are ionic bonds formed?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Compounds formed from metals and non-metals</a:t>
            </a:r>
            <a:endParaRPr lang="en-GB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cs typeface="Calibri" panose="020F0502020204030204" pitchFamily="34" charset="0"/>
              </a:rPr>
              <a:t>When are covalent bonds formed?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In most non-metallic elements and compounds of non-metals</a:t>
            </a:r>
          </a:p>
          <a:p>
            <a:r>
              <a:rPr lang="en-GB" dirty="0"/>
              <a:t>When are metallic bonds formed?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In metallic elements and alloys ONLY</a:t>
            </a:r>
          </a:p>
        </p:txBody>
      </p:sp>
    </p:spTree>
    <p:extLst>
      <p:ext uri="{BB962C8B-B14F-4D97-AF65-F5344CB8AC3E}">
        <p14:creationId xmlns:p14="http://schemas.microsoft.com/office/powerpoint/2010/main" val="9252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C2: Bonding &amp;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58968"/>
          </a:xfrm>
        </p:spPr>
        <p:txBody>
          <a:bodyPr>
            <a:normAutofit/>
          </a:bodyPr>
          <a:lstStyle/>
          <a:p>
            <a:r>
              <a:rPr lang="en-GB" dirty="0"/>
              <a:t>How are ionic bonds formed?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Metal atom loses electrons, non-metal gains electrons</a:t>
            </a:r>
            <a:endParaRPr lang="en-GB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/>
              <a:t>How can ionic bonding be represented visually?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Using dot &amp; cross diagrams</a:t>
            </a:r>
            <a:endParaRPr lang="en-GB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cs typeface="Calibri" panose="020F0502020204030204" pitchFamily="34" charset="0"/>
              </a:rPr>
              <a:t>How are the ions kept in place?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Electrostatic forces of attraction between oppositely charged ions</a:t>
            </a:r>
          </a:p>
          <a:p>
            <a:r>
              <a:rPr lang="en-GB" dirty="0"/>
              <a:t>Name a common ionic compound.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Sodium chloride – </a:t>
            </a:r>
            <a:r>
              <a:rPr lang="en-GB" i="1" dirty="0" err="1">
                <a:solidFill>
                  <a:srgbClr val="FF0000"/>
                </a:solidFill>
                <a:cs typeface="Calibri" panose="020F0502020204030204" pitchFamily="34" charset="0"/>
              </a:rPr>
              <a:t>NaCl</a:t>
            </a:r>
            <a:endParaRPr lang="en-GB" i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50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C2: Bonding &amp;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58968"/>
          </a:xfrm>
        </p:spPr>
        <p:txBody>
          <a:bodyPr>
            <a:normAutofit/>
          </a:bodyPr>
          <a:lstStyle/>
          <a:p>
            <a:r>
              <a:rPr lang="en-GB" dirty="0"/>
              <a:t>How are covalent bonds formed?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Atoms share pairs of electrons</a:t>
            </a:r>
            <a:endParaRPr lang="en-GB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/>
              <a:t>Name some common covalent molecules.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Oxygen (O</a:t>
            </a:r>
            <a:r>
              <a:rPr lang="en-GB" i="1" baseline="-25000" dirty="0">
                <a:solidFill>
                  <a:srgbClr val="FF0000"/>
                </a:solidFill>
              </a:rPr>
              <a:t>2</a:t>
            </a:r>
            <a:r>
              <a:rPr lang="en-GB" i="1" dirty="0">
                <a:solidFill>
                  <a:srgbClr val="FF0000"/>
                </a:solidFill>
              </a:rPr>
              <a:t>) carbon dioxide (CO</a:t>
            </a:r>
            <a:r>
              <a:rPr lang="en-GB" i="1" baseline="-25000" dirty="0">
                <a:solidFill>
                  <a:srgbClr val="FF0000"/>
                </a:solidFill>
              </a:rPr>
              <a:t>2</a:t>
            </a:r>
            <a:r>
              <a:rPr lang="en-GB" i="1" dirty="0">
                <a:solidFill>
                  <a:srgbClr val="FF0000"/>
                </a:solidFill>
              </a:rPr>
              <a:t>) ammonia (NH</a:t>
            </a:r>
            <a:r>
              <a:rPr lang="en-GB" i="1" baseline="-25000" dirty="0">
                <a:solidFill>
                  <a:srgbClr val="FF0000"/>
                </a:solidFill>
              </a:rPr>
              <a:t>3</a:t>
            </a:r>
            <a:r>
              <a:rPr lang="en-GB" i="1" dirty="0">
                <a:solidFill>
                  <a:srgbClr val="FF0000"/>
                </a:solidFill>
              </a:rPr>
              <a:t>) methane (CH</a:t>
            </a:r>
            <a:r>
              <a:rPr lang="en-GB" i="1" baseline="-25000" dirty="0">
                <a:solidFill>
                  <a:srgbClr val="FF0000"/>
                </a:solidFill>
              </a:rPr>
              <a:t>4</a:t>
            </a:r>
            <a:r>
              <a:rPr lang="en-GB" i="1" dirty="0">
                <a:solidFill>
                  <a:srgbClr val="FF0000"/>
                </a:solidFill>
              </a:rPr>
              <a:t>)</a:t>
            </a:r>
            <a:endParaRPr lang="en-GB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cs typeface="Calibri" panose="020F0502020204030204" pitchFamily="34" charset="0"/>
              </a:rPr>
              <a:t>How are metallic bonds formed?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Outer shell of metal atoms are delocalised and are free to move throughout the structure; held in place by strong electrostatic forces of attraction</a:t>
            </a:r>
          </a:p>
        </p:txBody>
      </p:sp>
    </p:spTree>
    <p:extLst>
      <p:ext uri="{BB962C8B-B14F-4D97-AF65-F5344CB8AC3E}">
        <p14:creationId xmlns:p14="http://schemas.microsoft.com/office/powerpoint/2010/main" val="268720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C2: Bonding &amp;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5896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are the 3 states of matter?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Solid, liquid, gas</a:t>
            </a:r>
            <a:endParaRPr lang="en-GB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/>
              <a:t>What is the process when a solid changes into a liquid?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Melting</a:t>
            </a:r>
            <a:endParaRPr lang="en-GB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/>
              <a:t>What is the process when a liquid changes into a gas?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Evaporating / evaporation</a:t>
            </a:r>
          </a:p>
          <a:p>
            <a:r>
              <a:rPr lang="en-GB" dirty="0"/>
              <a:t>What is the process when a gas changes into a liquid?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Condensing / condensation</a:t>
            </a:r>
          </a:p>
          <a:p>
            <a:r>
              <a:rPr lang="en-GB" dirty="0"/>
              <a:t>What is the process when a liquid changes into a solid?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Freezing / solidifying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07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C2: Bonding &amp;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1114314" cy="485896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is the process when a solid changes directly into a gas?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Sublimation / sublimating</a:t>
            </a:r>
          </a:p>
          <a:p>
            <a:r>
              <a:rPr lang="en-GB" dirty="0"/>
              <a:t>What do the following state symbols mean – (s), (l), (g), (</a:t>
            </a:r>
            <a:r>
              <a:rPr lang="en-GB" dirty="0" err="1"/>
              <a:t>aq</a:t>
            </a:r>
            <a:r>
              <a:rPr lang="en-GB" dirty="0"/>
              <a:t>)?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Solid, liquid, gas, aqueous</a:t>
            </a:r>
            <a:endParaRPr lang="en-GB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/>
              <a:t>What are the physical properties of ionic compounds?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High melting &amp; boiling points; giant ionic lattice structure</a:t>
            </a:r>
          </a:p>
          <a:p>
            <a:r>
              <a:rPr lang="en-GB" dirty="0"/>
              <a:t>What are the chemical properties of ionic compounds?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Will conduct electricity when molten or in solution</a:t>
            </a:r>
          </a:p>
          <a:p>
            <a:r>
              <a:rPr lang="en-GB" dirty="0"/>
              <a:t>Why can these compounds conduct in these conditions?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Ions are free to move and can therefore carry a charge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9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C2: Bonding &amp;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3" y="1690688"/>
            <a:ext cx="11778343" cy="4858968"/>
          </a:xfrm>
        </p:spPr>
        <p:txBody>
          <a:bodyPr>
            <a:normAutofit/>
          </a:bodyPr>
          <a:lstStyle/>
          <a:p>
            <a:r>
              <a:rPr lang="en-GB" dirty="0"/>
              <a:t>What are the physical properties of small covalent molecules?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Low melting &amp; boiling points due to weak intermolecular forces between the molecules</a:t>
            </a:r>
          </a:p>
          <a:p>
            <a:r>
              <a:rPr lang="en-GB" dirty="0"/>
              <a:t>Are small covalent molecules able to conduct heat or electricity?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No</a:t>
            </a:r>
          </a:p>
          <a:p>
            <a:r>
              <a:rPr lang="en-GB" dirty="0"/>
              <a:t>Why can’t they conduct in these conditions?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Ions are not free to move so cannot carry a charge</a:t>
            </a:r>
          </a:p>
          <a:p>
            <a:r>
              <a:rPr lang="en-GB" dirty="0"/>
              <a:t>What is a polymer?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A large molecule made up of many monomers, linked by covalent bonds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8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C2: Bonding &amp;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6" y="1690688"/>
            <a:ext cx="11778343" cy="4858968"/>
          </a:xfrm>
        </p:spPr>
        <p:txBody>
          <a:bodyPr>
            <a:normAutofit/>
          </a:bodyPr>
          <a:lstStyle/>
          <a:p>
            <a:r>
              <a:rPr lang="en-GB" dirty="0"/>
              <a:t>How are metals arranged?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In layers</a:t>
            </a:r>
          </a:p>
          <a:p>
            <a:r>
              <a:rPr lang="en-GB" dirty="0"/>
              <a:t>What are the physical properties of metals?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Most have high melting and boiling points; able to be bent and shaped</a:t>
            </a:r>
          </a:p>
          <a:p>
            <a:r>
              <a:rPr lang="en-GB" dirty="0"/>
              <a:t>How are alloys made?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Mixing different metals together which will change the properties</a:t>
            </a:r>
          </a:p>
          <a:p>
            <a:r>
              <a:rPr lang="en-GB" dirty="0"/>
              <a:t>Why are metals good conductors?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Delocalised electrons that are free to move </a:t>
            </a:r>
            <a:r>
              <a:rPr lang="en-GB" i="1">
                <a:solidFill>
                  <a:srgbClr val="FF0000"/>
                </a:solidFill>
                <a:cs typeface="Calibri" panose="020F0502020204030204" pitchFamily="34" charset="0"/>
              </a:rPr>
              <a:t>and carry </a:t>
            </a: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a charge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58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/>
              <a:t>What is the definition of an atom?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 smallest part of an element that can exist</a:t>
            </a:r>
          </a:p>
          <a:p>
            <a:r>
              <a:rPr lang="en-GB" dirty="0"/>
              <a:t>What 3 sub-atomic particles make up an atom?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Proton, neutron, electron</a:t>
            </a:r>
          </a:p>
          <a:p>
            <a:r>
              <a:rPr lang="en-GB" dirty="0"/>
              <a:t>Approximately how many elements are shown on the Periodic Table?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Over 100 (118 to be exact)</a:t>
            </a:r>
          </a:p>
          <a:p>
            <a:r>
              <a:rPr lang="en-GB" dirty="0"/>
              <a:t>What is the definition of a compound?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A substance that contains 2 or more elements that are chemically combined.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9100" y="106507"/>
            <a:ext cx="11353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r>
              <a:rPr lang="en-GB"/>
              <a:t>C1: Atomic structure &amp; the Periodic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00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C2: Bonding &amp;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3" y="1690688"/>
            <a:ext cx="11778343" cy="4858968"/>
          </a:xfrm>
        </p:spPr>
        <p:txBody>
          <a:bodyPr>
            <a:normAutofit/>
          </a:bodyPr>
          <a:lstStyle/>
          <a:p>
            <a:r>
              <a:rPr lang="en-GB" dirty="0"/>
              <a:t>What are the physical properties of giant covalent molecules?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Very high melting and boiling points</a:t>
            </a:r>
          </a:p>
          <a:p>
            <a:r>
              <a:rPr lang="en-GB" dirty="0"/>
              <a:t>Why do these molecules have high </a:t>
            </a:r>
            <a:r>
              <a:rPr lang="en-GB" dirty="0" err="1"/>
              <a:t>mp</a:t>
            </a:r>
            <a:r>
              <a:rPr lang="en-GB" dirty="0"/>
              <a:t> &amp; </a:t>
            </a:r>
            <a:r>
              <a:rPr lang="en-GB" dirty="0" err="1"/>
              <a:t>bp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Covalent bonding – lots of energy needed to overcome these strong bonds</a:t>
            </a:r>
          </a:p>
          <a:p>
            <a:r>
              <a:rPr lang="en-GB" dirty="0"/>
              <a:t>State 3 examples of giant covalent structures?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Diamond, graphite, silicon dioxide</a:t>
            </a:r>
          </a:p>
          <a:p>
            <a:r>
              <a:rPr lang="en-GB" dirty="0"/>
              <a:t>How many carbon atoms are bonded together in diamond?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4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3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C2: Bonding &amp;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6" y="1690688"/>
            <a:ext cx="11778343" cy="4858968"/>
          </a:xfrm>
        </p:spPr>
        <p:txBody>
          <a:bodyPr>
            <a:normAutofit/>
          </a:bodyPr>
          <a:lstStyle/>
          <a:p>
            <a:r>
              <a:rPr lang="en-GB" dirty="0"/>
              <a:t>How many carbon atoms are bonded in graphite?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3</a:t>
            </a:r>
          </a:p>
          <a:p>
            <a:r>
              <a:rPr lang="en-GB" dirty="0"/>
              <a:t>How is graphite arranged?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Layers of hexagonal rings held together by weak intermolecular forces of attraction. 1 electron from each C atom is delocalised</a:t>
            </a:r>
          </a:p>
          <a:p>
            <a:r>
              <a:rPr lang="en-GB" dirty="0"/>
              <a:t>What is special about graphite and why?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It can conduct electricity as it has delocalised electrons</a:t>
            </a:r>
          </a:p>
          <a:p>
            <a:r>
              <a:rPr lang="en-GB" dirty="0"/>
              <a:t>What is graphene?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A single layer of graphite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1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C2: Bonding &amp;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657" y="1633907"/>
            <a:ext cx="11778343" cy="4858968"/>
          </a:xfrm>
        </p:spPr>
        <p:txBody>
          <a:bodyPr>
            <a:normAutofit/>
          </a:bodyPr>
          <a:lstStyle/>
          <a:p>
            <a:r>
              <a:rPr lang="en-GB" dirty="0"/>
              <a:t>State 2 uses of graphene?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Electronics and composites</a:t>
            </a:r>
          </a:p>
          <a:p>
            <a:r>
              <a:rPr lang="en-GB" dirty="0"/>
              <a:t>What is a fullerene?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Carbon atoms with hollow shapes </a:t>
            </a:r>
            <a:r>
              <a:rPr lang="en-GB" i="1" dirty="0" err="1">
                <a:solidFill>
                  <a:srgbClr val="FF0000"/>
                </a:solidFill>
                <a:cs typeface="Calibri" panose="020F0502020204030204" pitchFamily="34" charset="0"/>
              </a:rPr>
              <a:t>ie</a:t>
            </a: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: tubes and spheres</a:t>
            </a:r>
          </a:p>
          <a:p>
            <a:r>
              <a:rPr lang="en-GB" dirty="0"/>
              <a:t>Where are carbon nanotubes used?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  <a:cs typeface="Calibri" panose="020F0502020204030204" pitchFamily="34" charset="0"/>
              </a:rPr>
              <a:t>In nanotechnology, electronics and various materials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18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C3: Quantitative Chemistry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is the law of conservation of mass?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No atoms are lost or made during a chemical reaction so the mass of the reactants and products are equal</a:t>
            </a:r>
          </a:p>
          <a:p>
            <a:r>
              <a:rPr lang="en-GB" dirty="0"/>
              <a:t>How do chemical symbol equations show this law?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They are balanced</a:t>
            </a:r>
          </a:p>
          <a:p>
            <a:r>
              <a:rPr lang="en-GB" dirty="0"/>
              <a:t>What is relative formula mass / M</a:t>
            </a:r>
            <a:r>
              <a:rPr lang="en-GB" baseline="-25000" dirty="0"/>
              <a:t>r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 sum of all atomic masses in the formula</a:t>
            </a:r>
          </a:p>
          <a:p>
            <a:r>
              <a:rPr lang="en-GB" dirty="0"/>
              <a:t>What is the relative formula mass of sodium chloride, </a:t>
            </a:r>
            <a:r>
              <a:rPr lang="en-GB" dirty="0" err="1"/>
              <a:t>NaCl</a:t>
            </a:r>
            <a:r>
              <a:rPr lang="en-GB" dirty="0"/>
              <a:t>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Na = 23, Cl = 35.5.  M</a:t>
            </a:r>
            <a:r>
              <a:rPr lang="en-GB" i="1" baseline="-25000" dirty="0">
                <a:solidFill>
                  <a:srgbClr val="FF0000"/>
                </a:solidFill>
              </a:rPr>
              <a:t>r</a:t>
            </a:r>
            <a:r>
              <a:rPr lang="en-GB" i="1" dirty="0">
                <a:solidFill>
                  <a:srgbClr val="FF0000"/>
                </a:solidFill>
              </a:rPr>
              <a:t> = 23 + 35.5 = 58.5</a:t>
            </a:r>
          </a:p>
          <a:p>
            <a:r>
              <a:rPr lang="en-GB" dirty="0"/>
              <a:t>What are chemical amounts measured in?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Moles</a:t>
            </a:r>
          </a:p>
        </p:txBody>
      </p:sp>
    </p:spTree>
    <p:extLst>
      <p:ext uri="{BB962C8B-B14F-4D97-AF65-F5344CB8AC3E}">
        <p14:creationId xmlns:p14="http://schemas.microsoft.com/office/powerpoint/2010/main" val="77395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C3: Quantitative Chemistry – HT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/>
              <a:t>What is the definition of one mole of a substance?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 mass of one mole of a substance in grams is numerically equal to its relative formula mass</a:t>
            </a:r>
          </a:p>
          <a:p>
            <a:r>
              <a:rPr lang="en-GB" dirty="0"/>
              <a:t>What is the value of Avogadro's constant?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6.02 x 10</a:t>
            </a:r>
            <a:r>
              <a:rPr lang="en-GB" i="1" baseline="30000" dirty="0">
                <a:solidFill>
                  <a:srgbClr val="FF0000"/>
                </a:solidFill>
              </a:rPr>
              <a:t>23 </a:t>
            </a:r>
            <a:r>
              <a:rPr lang="en-GB" i="1" dirty="0">
                <a:solidFill>
                  <a:srgbClr val="FF0000"/>
                </a:solidFill>
              </a:rPr>
              <a:t>per mole</a:t>
            </a:r>
          </a:p>
          <a:p>
            <a:r>
              <a:rPr lang="en-GB" dirty="0"/>
              <a:t>How are moles, M</a:t>
            </a:r>
            <a:r>
              <a:rPr lang="en-GB" baseline="-25000" dirty="0"/>
              <a:t>r </a:t>
            </a:r>
            <a:r>
              <a:rPr lang="en-GB" dirty="0"/>
              <a:t>and mass linked?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Moles = mass ÷ M</a:t>
            </a:r>
            <a:r>
              <a:rPr lang="en-GB" i="1" baseline="-25000" dirty="0">
                <a:solidFill>
                  <a:srgbClr val="FF0000"/>
                </a:solidFill>
              </a:rPr>
              <a:t>r</a:t>
            </a:r>
          </a:p>
          <a:p>
            <a:r>
              <a:rPr lang="en-GB" dirty="0"/>
              <a:t>What is a limiting reactant?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One reactant in a reaction that is completely used up and therefore limits the amount of product produced</a:t>
            </a:r>
          </a:p>
        </p:txBody>
      </p:sp>
    </p:spTree>
    <p:extLst>
      <p:ext uri="{BB962C8B-B14F-4D97-AF65-F5344CB8AC3E}">
        <p14:creationId xmlns:p14="http://schemas.microsoft.com/office/powerpoint/2010/main" val="280183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C3: Quantitative Chemistry – HT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/>
              <a:t>What are the units for the concentration of a solution?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Mass per given volume </a:t>
            </a:r>
            <a:r>
              <a:rPr lang="en-GB" i="1" dirty="0" err="1">
                <a:solidFill>
                  <a:srgbClr val="FF0000"/>
                </a:solidFill>
              </a:rPr>
              <a:t>ie</a:t>
            </a:r>
            <a:r>
              <a:rPr lang="en-GB" i="1" dirty="0">
                <a:solidFill>
                  <a:srgbClr val="FF0000"/>
                </a:solidFill>
              </a:rPr>
              <a:t>: grams per dm</a:t>
            </a:r>
            <a:r>
              <a:rPr lang="en-GB" i="1" baseline="30000" dirty="0">
                <a:solidFill>
                  <a:srgbClr val="FF0000"/>
                </a:solidFill>
              </a:rPr>
              <a:t>3 </a:t>
            </a:r>
            <a:r>
              <a:rPr lang="en-GB" i="1" dirty="0">
                <a:solidFill>
                  <a:srgbClr val="FF0000"/>
                </a:solidFill>
              </a:rPr>
              <a:t>(g/dm</a:t>
            </a:r>
            <a:r>
              <a:rPr lang="en-GB" i="1" baseline="30000" dirty="0">
                <a:solidFill>
                  <a:srgbClr val="FF0000"/>
                </a:solidFill>
              </a:rPr>
              <a:t>3</a:t>
            </a:r>
            <a:r>
              <a:rPr lang="en-GB" i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Moles per given volume </a:t>
            </a:r>
            <a:r>
              <a:rPr lang="en-GB" i="1" dirty="0" err="1">
                <a:solidFill>
                  <a:srgbClr val="FF0000"/>
                </a:solidFill>
              </a:rPr>
              <a:t>ie</a:t>
            </a:r>
            <a:r>
              <a:rPr lang="en-GB" i="1" dirty="0">
                <a:solidFill>
                  <a:srgbClr val="FF0000"/>
                </a:solidFill>
              </a:rPr>
              <a:t>: moles per dm</a:t>
            </a:r>
            <a:r>
              <a:rPr lang="en-GB" i="1" baseline="30000" dirty="0">
                <a:solidFill>
                  <a:srgbClr val="FF0000"/>
                </a:solidFill>
              </a:rPr>
              <a:t>3</a:t>
            </a:r>
            <a:r>
              <a:rPr lang="en-GB" i="1" dirty="0">
                <a:solidFill>
                  <a:srgbClr val="FF0000"/>
                </a:solidFill>
              </a:rPr>
              <a:t> (</a:t>
            </a:r>
            <a:r>
              <a:rPr lang="en-GB" i="1" dirty="0" err="1">
                <a:solidFill>
                  <a:srgbClr val="FF0000"/>
                </a:solidFill>
              </a:rPr>
              <a:t>mol</a:t>
            </a:r>
            <a:r>
              <a:rPr lang="en-GB" i="1" dirty="0">
                <a:solidFill>
                  <a:srgbClr val="FF0000"/>
                </a:solidFill>
              </a:rPr>
              <a:t>/dm</a:t>
            </a:r>
            <a:r>
              <a:rPr lang="en-GB" i="1" baseline="30000" dirty="0">
                <a:solidFill>
                  <a:srgbClr val="FF0000"/>
                </a:solidFill>
              </a:rPr>
              <a:t>3</a:t>
            </a:r>
            <a:r>
              <a:rPr lang="en-GB" i="1" dirty="0">
                <a:solidFill>
                  <a:srgbClr val="FF0000"/>
                </a:solidFill>
              </a:rPr>
              <a:t>)</a:t>
            </a:r>
          </a:p>
          <a:p>
            <a:r>
              <a:rPr lang="en-GB" dirty="0"/>
              <a:t>How are moles, volume and concentration linked?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Moles = concentration x volume</a:t>
            </a:r>
          </a:p>
          <a:p>
            <a:r>
              <a:rPr lang="en-GB" dirty="0"/>
              <a:t>In the above equation, what are the units for volume?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dm3</a:t>
            </a:r>
            <a:endParaRPr lang="en-GB" i="1" baseline="-25000" dirty="0">
              <a:solidFill>
                <a:srgbClr val="FF0000"/>
              </a:solidFill>
            </a:endParaRPr>
          </a:p>
          <a:p>
            <a:r>
              <a:rPr lang="en-GB" dirty="0"/>
              <a:t>How would cm</a:t>
            </a:r>
            <a:r>
              <a:rPr lang="en-GB" baseline="30000" dirty="0"/>
              <a:t>3 </a:t>
            </a:r>
            <a:r>
              <a:rPr lang="en-GB" dirty="0"/>
              <a:t>be changed into dm</a:t>
            </a:r>
            <a:r>
              <a:rPr lang="en-GB" baseline="30000" dirty="0"/>
              <a:t>3</a:t>
            </a:r>
            <a:r>
              <a:rPr lang="en-GB" dirty="0"/>
              <a:t> for these reactions?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Divide the volume by 1000</a:t>
            </a:r>
          </a:p>
        </p:txBody>
      </p:sp>
    </p:spTree>
    <p:extLst>
      <p:ext uri="{BB962C8B-B14F-4D97-AF65-F5344CB8AC3E}">
        <p14:creationId xmlns:p14="http://schemas.microsoft.com/office/powerpoint/2010/main" val="406226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C4: Chemical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/>
              <a:t>What do metals produce when they react with oxygen?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Metal oxides</a:t>
            </a:r>
          </a:p>
          <a:p>
            <a:r>
              <a:rPr lang="en-GB" dirty="0"/>
              <a:t>What are these types of reaction called?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Oxidation and reduction reactions</a:t>
            </a:r>
          </a:p>
          <a:p>
            <a:r>
              <a:rPr lang="en-GB" dirty="0"/>
              <a:t>What kind of ions do metals produce?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Positive ions (electrons are lost)</a:t>
            </a:r>
          </a:p>
          <a:p>
            <a:r>
              <a:rPr lang="en-GB" dirty="0"/>
              <a:t>How are metals arranged in the reactivity series?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In order of reactivity from the most reactive to the least reactive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37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C4: Chemical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95" y="1477108"/>
            <a:ext cx="11574379" cy="5111261"/>
          </a:xfrm>
        </p:spPr>
        <p:txBody>
          <a:bodyPr>
            <a:normAutofit/>
          </a:bodyPr>
          <a:lstStyle/>
          <a:p>
            <a:r>
              <a:rPr lang="en-GB" dirty="0"/>
              <a:t>Why are carbon and hydrogen shown in the reactivity series?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To show the method used for metal extraction</a:t>
            </a:r>
          </a:p>
          <a:p>
            <a:r>
              <a:rPr lang="en-GB" dirty="0"/>
              <a:t>Why can these non-metals be used to extract metals?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They are more reactive than the metal and show displacement reactions</a:t>
            </a:r>
          </a:p>
          <a:p>
            <a:r>
              <a:rPr lang="en-GB" dirty="0"/>
              <a:t>What would you expect to see when metals are placed in acid?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Effervescence / bubbles / fizzing</a:t>
            </a:r>
          </a:p>
          <a:p>
            <a:r>
              <a:rPr lang="en-GB" dirty="0"/>
              <a:t>How can these observations be used to form the reactivity series?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More reactive metal produces more effervescence, so would be higher in the reactivity series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16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C4: Chemical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95" y="1477108"/>
            <a:ext cx="11574379" cy="511126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are the products when metals react with acids?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Metal + acid </a:t>
            </a:r>
            <a:r>
              <a:rPr lang="en-GB" i="1" dirty="0">
                <a:solidFill>
                  <a:srgbClr val="FF0000"/>
                </a:solidFill>
                <a:sym typeface="Wingdings" panose="05000000000000000000" pitchFamily="2" charset="2"/>
              </a:rPr>
              <a:t> salt + hydrogen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Name the salt when magnesium reacts with hydrochloric acid?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Magnesium chloride</a:t>
            </a:r>
          </a:p>
          <a:p>
            <a:r>
              <a:rPr lang="en-GB" dirty="0"/>
              <a:t>Name the salt when sodium reacts with sulphuric acid?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Sodium sulphide</a:t>
            </a:r>
          </a:p>
          <a:p>
            <a:r>
              <a:rPr lang="en-GB" dirty="0"/>
              <a:t>How are acids neutralised?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By adding an alkali</a:t>
            </a:r>
          </a:p>
          <a:p>
            <a:r>
              <a:rPr lang="en-GB" dirty="0"/>
              <a:t>What are the products when metal oxides and metal hydroxides react with acids?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Metal oxide / metal hydroxide + acid </a:t>
            </a:r>
            <a:r>
              <a:rPr lang="en-GB" i="1" dirty="0">
                <a:solidFill>
                  <a:srgbClr val="FF0000"/>
                </a:solidFill>
                <a:sym typeface="Wingdings" panose="05000000000000000000" pitchFamily="2" charset="2"/>
              </a:rPr>
              <a:t> salt + water</a:t>
            </a: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94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C4: Chemical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95" y="1477108"/>
            <a:ext cx="11574379" cy="538089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are the products when metal carbonates react with acids?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Metal carbonate + acid </a:t>
            </a:r>
            <a:r>
              <a:rPr lang="en-GB" i="1" dirty="0">
                <a:solidFill>
                  <a:srgbClr val="FF0000"/>
                </a:solidFill>
                <a:sym typeface="Wingdings" panose="05000000000000000000" pitchFamily="2" charset="2"/>
              </a:rPr>
              <a:t> salt + water + carbon dioxide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What kind of salts are produced by hydrochloric acid?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Chlorides</a:t>
            </a:r>
          </a:p>
          <a:p>
            <a:r>
              <a:rPr lang="en-GB" dirty="0"/>
              <a:t>What kind of salts are produced by sulphuric acid?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Sulphide / sulphate</a:t>
            </a:r>
          </a:p>
          <a:p>
            <a:r>
              <a:rPr lang="en-GB" dirty="0"/>
              <a:t>What kind of salts are produced by nitric acid?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Nitride / nitrate</a:t>
            </a:r>
          </a:p>
          <a:p>
            <a:r>
              <a:rPr lang="en-GB" dirty="0"/>
              <a:t>How can soluble salts be produced?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React a metal / metal oxide / metal hydroxide / metal carbonate with an acid; filter off excess to produce the salt 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02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6507"/>
            <a:ext cx="11353800" cy="1325563"/>
          </a:xfrm>
        </p:spPr>
        <p:txBody>
          <a:bodyPr/>
          <a:lstStyle/>
          <a:p>
            <a:r>
              <a:rPr lang="en-GB" dirty="0"/>
              <a:t>C1: Atomic structure &amp;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070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/>
              <a:t>What is the formula of sodium chloride?</a:t>
            </a:r>
          </a:p>
          <a:p>
            <a:pPr marL="0" indent="0">
              <a:buNone/>
            </a:pPr>
            <a:r>
              <a:rPr lang="en-GB" i="1" dirty="0" err="1">
                <a:solidFill>
                  <a:srgbClr val="FF0000"/>
                </a:solidFill>
              </a:rPr>
              <a:t>NaCl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What is the formula of magnesium chloride?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MgCl</a:t>
            </a:r>
            <a:r>
              <a:rPr lang="en-GB" i="1" baseline="-25000" dirty="0">
                <a:solidFill>
                  <a:srgbClr val="FF0000"/>
                </a:solidFill>
              </a:rPr>
              <a:t>2</a:t>
            </a:r>
          </a:p>
          <a:p>
            <a:r>
              <a:rPr lang="en-GB" dirty="0"/>
              <a:t>What is the formula of calcium oxide?</a:t>
            </a:r>
          </a:p>
          <a:p>
            <a:pPr marL="0" indent="0">
              <a:buNone/>
            </a:pPr>
            <a:r>
              <a:rPr lang="en-GB" i="1" dirty="0" err="1">
                <a:solidFill>
                  <a:srgbClr val="FF0000"/>
                </a:solidFill>
              </a:rPr>
              <a:t>CaO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en-GB" dirty="0"/>
              <a:t>What is the formula of lithium oxide?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Li</a:t>
            </a:r>
            <a:r>
              <a:rPr lang="en-GB" i="1" baseline="-25000" dirty="0">
                <a:solidFill>
                  <a:srgbClr val="FF0000"/>
                </a:solidFill>
              </a:rPr>
              <a:t>2</a:t>
            </a:r>
            <a:r>
              <a:rPr lang="en-GB" i="1" dirty="0">
                <a:solidFill>
                  <a:srgbClr val="FF0000"/>
                </a:solidFill>
              </a:rPr>
              <a:t>O</a:t>
            </a:r>
          </a:p>
          <a:p>
            <a:r>
              <a:rPr lang="en-GB" dirty="0"/>
              <a:t>What is the formula of magnesium sulphide?</a:t>
            </a:r>
          </a:p>
          <a:p>
            <a:pPr marL="0" indent="0">
              <a:buNone/>
            </a:pPr>
            <a:r>
              <a:rPr lang="en-GB" i="1" dirty="0" err="1">
                <a:solidFill>
                  <a:srgbClr val="FF0000"/>
                </a:solidFill>
              </a:rPr>
              <a:t>MgS</a:t>
            </a: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1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C4: Chemical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95" y="1477108"/>
            <a:ext cx="11574379" cy="538089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Define acid.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Contain a high concentration of hydrogen ions (H</a:t>
            </a:r>
            <a:r>
              <a:rPr lang="en-GB" i="1" baseline="30000" dirty="0">
                <a:solidFill>
                  <a:srgbClr val="FF0000"/>
                </a:solidFill>
              </a:rPr>
              <a:t>+</a:t>
            </a:r>
            <a:r>
              <a:rPr lang="en-GB" i="1" dirty="0">
                <a:solidFill>
                  <a:srgbClr val="FF0000"/>
                </a:solidFill>
              </a:rPr>
              <a:t>) in solution</a:t>
            </a:r>
          </a:p>
          <a:p>
            <a:r>
              <a:rPr lang="en-GB" dirty="0"/>
              <a:t>Define alkali.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Contain a high concentration of hydroxide ions (OH</a:t>
            </a:r>
            <a:r>
              <a:rPr lang="en-GB" i="1" baseline="30000" dirty="0">
                <a:solidFill>
                  <a:srgbClr val="FF0000"/>
                </a:solidFill>
              </a:rPr>
              <a:t>-</a:t>
            </a:r>
            <a:r>
              <a:rPr lang="en-GB" i="1" dirty="0">
                <a:solidFill>
                  <a:srgbClr val="FF0000"/>
                </a:solidFill>
              </a:rPr>
              <a:t>) in solution</a:t>
            </a:r>
          </a:p>
          <a:p>
            <a:r>
              <a:rPr lang="en-GB" dirty="0"/>
              <a:t>What is the pH scale?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Measure of acidity or alkalinity of a solution using universal indicator solution</a:t>
            </a:r>
          </a:p>
          <a:p>
            <a:r>
              <a:rPr lang="en-GB" dirty="0"/>
              <a:t>What are pH values of acids?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1-6</a:t>
            </a:r>
          </a:p>
          <a:p>
            <a:r>
              <a:rPr lang="en-GB" dirty="0"/>
              <a:t>What are the pH values of alkalis?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8-14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0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C4: Chemical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95" y="1477108"/>
            <a:ext cx="11574379" cy="5380892"/>
          </a:xfrm>
        </p:spPr>
        <p:txBody>
          <a:bodyPr>
            <a:normAutofit/>
          </a:bodyPr>
          <a:lstStyle/>
          <a:p>
            <a:r>
              <a:rPr lang="en-GB" dirty="0"/>
              <a:t>What is pH7?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A neutral solution (contains an equal number of H</a:t>
            </a:r>
            <a:r>
              <a:rPr lang="en-GB" i="1" baseline="30000" dirty="0">
                <a:solidFill>
                  <a:srgbClr val="FF0000"/>
                </a:solidFill>
              </a:rPr>
              <a:t>+</a:t>
            </a:r>
            <a:r>
              <a:rPr lang="en-GB" i="1" dirty="0">
                <a:solidFill>
                  <a:srgbClr val="FF0000"/>
                </a:solidFill>
              </a:rPr>
              <a:t> and OH</a:t>
            </a:r>
            <a:r>
              <a:rPr lang="en-GB" i="1" baseline="30000" dirty="0">
                <a:solidFill>
                  <a:srgbClr val="FF0000"/>
                </a:solidFill>
              </a:rPr>
              <a:t>-</a:t>
            </a:r>
            <a:r>
              <a:rPr lang="en-GB" i="1" dirty="0">
                <a:solidFill>
                  <a:srgbClr val="FF0000"/>
                </a:solidFill>
              </a:rPr>
              <a:t> ions)</a:t>
            </a:r>
          </a:p>
          <a:p>
            <a:r>
              <a:rPr lang="en-GB" dirty="0"/>
              <a:t>What type of chemical reaction are acid + alkali?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Neutralisation reactions</a:t>
            </a:r>
          </a:p>
          <a:p>
            <a:r>
              <a:rPr lang="en-GB" dirty="0"/>
              <a:t>What is the symbol equation for a neutralisation reaction?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H</a:t>
            </a:r>
            <a:r>
              <a:rPr lang="en-GB" i="1" baseline="30000" dirty="0">
                <a:solidFill>
                  <a:srgbClr val="FF0000"/>
                </a:solidFill>
              </a:rPr>
              <a:t>+</a:t>
            </a:r>
            <a:r>
              <a:rPr lang="en-GB" i="1" baseline="-25000" dirty="0">
                <a:solidFill>
                  <a:srgbClr val="FF0000"/>
                </a:solidFill>
              </a:rPr>
              <a:t>(</a:t>
            </a:r>
            <a:r>
              <a:rPr lang="en-GB" i="1" baseline="-25000" dirty="0" err="1">
                <a:solidFill>
                  <a:srgbClr val="FF0000"/>
                </a:solidFill>
              </a:rPr>
              <a:t>aq</a:t>
            </a:r>
            <a:r>
              <a:rPr lang="en-GB" i="1" baseline="-25000" dirty="0">
                <a:solidFill>
                  <a:srgbClr val="FF0000"/>
                </a:solidFill>
              </a:rPr>
              <a:t>) </a:t>
            </a:r>
            <a:r>
              <a:rPr lang="en-GB" i="1" dirty="0">
                <a:solidFill>
                  <a:srgbClr val="FF0000"/>
                </a:solidFill>
              </a:rPr>
              <a:t>+ OH</a:t>
            </a:r>
            <a:r>
              <a:rPr lang="en-GB" i="1" baseline="30000" dirty="0">
                <a:solidFill>
                  <a:srgbClr val="FF0000"/>
                </a:solidFill>
              </a:rPr>
              <a:t>-</a:t>
            </a:r>
            <a:r>
              <a:rPr lang="en-GB" i="1" baseline="-25000" dirty="0">
                <a:solidFill>
                  <a:srgbClr val="FF0000"/>
                </a:solidFill>
              </a:rPr>
              <a:t>(</a:t>
            </a:r>
            <a:r>
              <a:rPr lang="en-GB" i="1" baseline="-25000" dirty="0" err="1">
                <a:solidFill>
                  <a:srgbClr val="FF0000"/>
                </a:solidFill>
              </a:rPr>
              <a:t>aq</a:t>
            </a:r>
            <a:r>
              <a:rPr lang="en-GB" i="1" baseline="-25000" dirty="0">
                <a:solidFill>
                  <a:srgbClr val="FF0000"/>
                </a:solidFill>
              </a:rPr>
              <a:t>)  </a:t>
            </a:r>
            <a:r>
              <a:rPr lang="en-GB" i="1" dirty="0">
                <a:solidFill>
                  <a:srgbClr val="FF0000"/>
                </a:solidFill>
                <a:sym typeface="Wingdings" panose="05000000000000000000" pitchFamily="2" charset="2"/>
              </a:rPr>
              <a:t>  H</a:t>
            </a:r>
            <a:r>
              <a:rPr lang="en-GB" i="1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GB" i="1" dirty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r>
              <a:rPr lang="en-GB" i="1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(l)</a:t>
            </a:r>
            <a:endParaRPr lang="en-GB" i="1" baseline="-25000" dirty="0">
              <a:solidFill>
                <a:srgbClr val="FF0000"/>
              </a:solidFill>
            </a:endParaRPr>
          </a:p>
          <a:p>
            <a:r>
              <a:rPr lang="en-GB" dirty="0"/>
              <a:t>What is electrolysis?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Splitting up compounds using electricity</a:t>
            </a:r>
          </a:p>
          <a:p>
            <a:r>
              <a:rPr lang="en-GB" dirty="0"/>
              <a:t>What types of substances can undergo this process?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Ionic compounds melted or dissolved in solution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3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C4: Chemical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8666"/>
            <a:ext cx="10760242" cy="5549334"/>
          </a:xfrm>
        </p:spPr>
        <p:txBody>
          <a:bodyPr>
            <a:normAutofit/>
          </a:bodyPr>
          <a:lstStyle/>
          <a:p>
            <a:r>
              <a:rPr lang="en-GB" dirty="0"/>
              <a:t>What happens to the positive ions during electrolysis?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They are attracted to the cathode (negative electrode)</a:t>
            </a:r>
          </a:p>
          <a:p>
            <a:r>
              <a:rPr lang="en-GB" dirty="0"/>
              <a:t>What happens to the negative ions during electrolysis?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They are attracted to the anode (positive electrode)</a:t>
            </a:r>
          </a:p>
          <a:p>
            <a:r>
              <a:rPr lang="en-GB" dirty="0"/>
              <a:t>What substances are produced at the electrodes during electrolysis?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Elements</a:t>
            </a:r>
            <a:endParaRPr lang="en-GB" i="1" baseline="-25000" dirty="0">
              <a:solidFill>
                <a:srgbClr val="FF0000"/>
              </a:solidFill>
            </a:endParaRPr>
          </a:p>
          <a:p>
            <a:r>
              <a:rPr lang="en-GB" dirty="0"/>
              <a:t>What is electrolysis primarily used for?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Metal extraction</a:t>
            </a:r>
          </a:p>
          <a:p>
            <a:r>
              <a:rPr lang="en-GB" dirty="0"/>
              <a:t>Which metals can be extracted in the reactivity series?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Those above carbon </a:t>
            </a:r>
            <a:r>
              <a:rPr lang="en-GB" i="1" dirty="0" err="1">
                <a:solidFill>
                  <a:srgbClr val="FF0000"/>
                </a:solidFill>
              </a:rPr>
              <a:t>ie</a:t>
            </a:r>
            <a:r>
              <a:rPr lang="en-GB" i="1" dirty="0">
                <a:solidFill>
                  <a:srgbClr val="FF0000"/>
                </a:solidFill>
              </a:rPr>
              <a:t>: aluminium, potassium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6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C4: Chemical changes – HT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95" y="1477108"/>
            <a:ext cx="11574379" cy="5111261"/>
          </a:xfrm>
        </p:spPr>
        <p:txBody>
          <a:bodyPr>
            <a:normAutofit/>
          </a:bodyPr>
          <a:lstStyle/>
          <a:p>
            <a:r>
              <a:rPr lang="en-GB" dirty="0"/>
              <a:t>What does OILRIG stand for?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Oxidation Is Loss of electrons, Reduction Is Gain of electrons</a:t>
            </a:r>
          </a:p>
          <a:p>
            <a:r>
              <a:rPr lang="en-GB" dirty="0"/>
              <a:t>How can these reactions be shown?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Using half-equations</a:t>
            </a:r>
          </a:p>
          <a:p>
            <a:r>
              <a:rPr lang="en-GB" dirty="0"/>
              <a:t>Define strong acid and give an example.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Completely ionised in aqueous solution; </a:t>
            </a:r>
            <a:r>
              <a:rPr lang="en-GB" i="1" dirty="0" err="1">
                <a:solidFill>
                  <a:srgbClr val="FF0000"/>
                </a:solidFill>
              </a:rPr>
              <a:t>HCl</a:t>
            </a:r>
            <a:r>
              <a:rPr lang="en-GB" i="1" dirty="0">
                <a:solidFill>
                  <a:srgbClr val="FF0000"/>
                </a:solidFill>
              </a:rPr>
              <a:t>, HNO</a:t>
            </a:r>
            <a:r>
              <a:rPr lang="en-GB" i="1" baseline="-25000" dirty="0">
                <a:solidFill>
                  <a:srgbClr val="FF0000"/>
                </a:solidFill>
              </a:rPr>
              <a:t>3</a:t>
            </a:r>
            <a:r>
              <a:rPr lang="en-GB" i="1" dirty="0">
                <a:solidFill>
                  <a:srgbClr val="FF0000"/>
                </a:solidFill>
              </a:rPr>
              <a:t>, H</a:t>
            </a:r>
            <a:r>
              <a:rPr lang="en-GB" i="1" baseline="-25000" dirty="0">
                <a:solidFill>
                  <a:srgbClr val="FF0000"/>
                </a:solidFill>
              </a:rPr>
              <a:t>2</a:t>
            </a:r>
            <a:r>
              <a:rPr lang="en-GB" i="1" dirty="0">
                <a:solidFill>
                  <a:srgbClr val="FF0000"/>
                </a:solidFill>
              </a:rPr>
              <a:t>SO</a:t>
            </a:r>
            <a:r>
              <a:rPr lang="en-GB" i="1" baseline="-25000" dirty="0">
                <a:solidFill>
                  <a:srgbClr val="FF0000"/>
                </a:solidFill>
              </a:rPr>
              <a:t>4</a:t>
            </a:r>
          </a:p>
          <a:p>
            <a:r>
              <a:rPr lang="en-GB" dirty="0"/>
              <a:t>Define weak acid and give an example?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Only partially ionises in aqueous solution; ethanoic acid (CH</a:t>
            </a:r>
            <a:r>
              <a:rPr lang="en-GB" i="1" baseline="-25000" dirty="0">
                <a:solidFill>
                  <a:srgbClr val="FF0000"/>
                </a:solidFill>
              </a:rPr>
              <a:t>3</a:t>
            </a:r>
            <a:r>
              <a:rPr lang="en-GB" i="1" dirty="0">
                <a:solidFill>
                  <a:srgbClr val="FF0000"/>
                </a:solidFill>
              </a:rPr>
              <a:t>COOH)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91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C5: Energy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is an exothermic reaction?</a:t>
            </a:r>
          </a:p>
          <a:p>
            <a:pPr marL="0" indent="0">
              <a:buNone/>
            </a:pPr>
            <a:r>
              <a:rPr lang="en-GB" i="1" dirty="0"/>
              <a:t> </a:t>
            </a:r>
            <a:r>
              <a:rPr lang="en-GB" i="1" dirty="0">
                <a:solidFill>
                  <a:srgbClr val="FF0000"/>
                </a:solidFill>
              </a:rPr>
              <a:t>Transfers energy to the surroundings</a:t>
            </a:r>
          </a:p>
          <a:p>
            <a:r>
              <a:rPr lang="en-GB" dirty="0"/>
              <a:t>What happens to the temperature in exothermic reactions?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Increases</a:t>
            </a:r>
          </a:p>
          <a:p>
            <a:r>
              <a:rPr lang="en-GB" dirty="0"/>
              <a:t>What is an example of an exothermic reaction?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Combustion, neutralisation</a:t>
            </a:r>
          </a:p>
          <a:p>
            <a:r>
              <a:rPr lang="en-GB" dirty="0"/>
              <a:t>What is an endothermic reaction?</a:t>
            </a:r>
          </a:p>
          <a:p>
            <a:pPr marL="0" indent="0">
              <a:buNone/>
            </a:pPr>
            <a:r>
              <a:rPr lang="en-GB" i="1" dirty="0"/>
              <a:t> </a:t>
            </a:r>
            <a:r>
              <a:rPr lang="en-GB" i="1" dirty="0">
                <a:solidFill>
                  <a:srgbClr val="FF0000"/>
                </a:solidFill>
              </a:rPr>
              <a:t>Takes energy from the surroundings</a:t>
            </a:r>
          </a:p>
          <a:p>
            <a:r>
              <a:rPr lang="en-GB" dirty="0"/>
              <a:t>What happens to the temperature in endothermic reactions?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Decreases</a:t>
            </a:r>
          </a:p>
          <a:p>
            <a:endParaRPr lang="en-GB" i="1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94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C5: Energy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/>
              <a:t>What is an example of an endothermic reaction?</a:t>
            </a:r>
          </a:p>
          <a:p>
            <a:pPr marL="0" indent="0">
              <a:buNone/>
            </a:pPr>
            <a:r>
              <a:rPr lang="en-GB" i="1" dirty="0"/>
              <a:t> </a:t>
            </a:r>
            <a:r>
              <a:rPr lang="en-GB" i="1" dirty="0">
                <a:solidFill>
                  <a:srgbClr val="FF0000"/>
                </a:solidFill>
              </a:rPr>
              <a:t>Photosynthesis, electrolysis, thermal decomposition</a:t>
            </a:r>
          </a:p>
          <a:p>
            <a:r>
              <a:rPr lang="en-GB" dirty="0"/>
              <a:t>State an everyday use for exothermic reactions.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Self-heating cans, hand warmers</a:t>
            </a:r>
          </a:p>
          <a:p>
            <a:r>
              <a:rPr lang="en-GB" dirty="0"/>
              <a:t>State an everyday use for endothermic reactions.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Sports injury packs, air conditioning</a:t>
            </a:r>
          </a:p>
          <a:p>
            <a:r>
              <a:rPr lang="en-GB" dirty="0"/>
              <a:t>When do chemical reactions occur?</a:t>
            </a:r>
          </a:p>
          <a:p>
            <a:pPr marL="0" indent="0">
              <a:buNone/>
            </a:pPr>
            <a:r>
              <a:rPr lang="en-GB" i="1" dirty="0"/>
              <a:t> </a:t>
            </a:r>
            <a:r>
              <a:rPr lang="en-GB" i="1" dirty="0">
                <a:solidFill>
                  <a:srgbClr val="FF0000"/>
                </a:solidFill>
              </a:rPr>
              <a:t>When the reacting particles have enough energy to collide</a:t>
            </a:r>
          </a:p>
          <a:p>
            <a:r>
              <a:rPr lang="en-GB" dirty="0"/>
              <a:t>Define activation energy.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 minimum amount of energy needed for a reaction to occur</a:t>
            </a:r>
          </a:p>
          <a:p>
            <a:endParaRPr lang="en-GB" i="1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91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C5: Energy changes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1DA720-B611-4BE4-AB6C-CB8EAFE21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931" y="1690688"/>
            <a:ext cx="7672137" cy="471836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40695AC-E79E-4509-BCA5-7C3BBC288DF7}"/>
              </a:ext>
            </a:extLst>
          </p:cNvPr>
          <p:cNvSpPr/>
          <p:nvPr/>
        </p:nvSpPr>
        <p:spPr>
          <a:xfrm>
            <a:off x="3320716" y="5390147"/>
            <a:ext cx="2179722" cy="77002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Which type of reaction?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32AD708-AB64-4D7E-A7CC-CE5811665076}"/>
              </a:ext>
            </a:extLst>
          </p:cNvPr>
          <p:cNvSpPr/>
          <p:nvPr/>
        </p:nvSpPr>
        <p:spPr>
          <a:xfrm>
            <a:off x="6922170" y="5422231"/>
            <a:ext cx="2269956" cy="77002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Which type of reaction?</a:t>
            </a:r>
          </a:p>
        </p:txBody>
      </p:sp>
    </p:spTree>
    <p:extLst>
      <p:ext uri="{BB962C8B-B14F-4D97-AF65-F5344CB8AC3E}">
        <p14:creationId xmlns:p14="http://schemas.microsoft.com/office/powerpoint/2010/main" val="247228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C5: Energy changes – HT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 terms of energy, what happens to the reactants in a chemical reaction?</a:t>
            </a:r>
          </a:p>
          <a:p>
            <a:pPr marL="0" indent="0">
              <a:buNone/>
            </a:pPr>
            <a:r>
              <a:rPr lang="en-GB" i="1" dirty="0"/>
              <a:t> </a:t>
            </a:r>
            <a:r>
              <a:rPr lang="en-GB" i="1" dirty="0">
                <a:solidFill>
                  <a:srgbClr val="FF0000"/>
                </a:solidFill>
              </a:rPr>
              <a:t>Energy must be supplied to break the bonds</a:t>
            </a:r>
          </a:p>
          <a:p>
            <a:r>
              <a:rPr lang="en-GB" dirty="0"/>
              <a:t>In terms of energy, what happens to the products in a chemical reaction?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Energy is released when bonds are reformed</a:t>
            </a:r>
          </a:p>
          <a:p>
            <a:r>
              <a:rPr lang="en-GB" dirty="0"/>
              <a:t>How can this energy be calculated?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Using bond energy values</a:t>
            </a:r>
          </a:p>
          <a:p>
            <a:r>
              <a:rPr lang="en-GB" dirty="0"/>
              <a:t>What is the formula for calculating the overall energy change in a chemical reaction?</a:t>
            </a:r>
          </a:p>
          <a:p>
            <a:pPr marL="0" indent="0">
              <a:buNone/>
            </a:pPr>
            <a:r>
              <a:rPr lang="en-GB" i="1" dirty="0"/>
              <a:t> </a:t>
            </a:r>
            <a:r>
              <a:rPr lang="en-GB" i="1" dirty="0">
                <a:solidFill>
                  <a:srgbClr val="FF0000"/>
                </a:solidFill>
              </a:rPr>
              <a:t>Sum of reactants – sum of products</a:t>
            </a:r>
          </a:p>
          <a:p>
            <a:pPr marL="0" indent="0">
              <a:buNone/>
            </a:pPr>
            <a:endParaRPr lang="en-GB" i="1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20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C5: Energy changes – HT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/>
              <a:t>What value would represent an exothermic reaction?</a:t>
            </a:r>
          </a:p>
          <a:p>
            <a:pPr marL="0" indent="0">
              <a:buNone/>
            </a:pPr>
            <a:r>
              <a:rPr lang="en-GB" i="1" dirty="0"/>
              <a:t> </a:t>
            </a:r>
            <a:r>
              <a:rPr lang="en-GB" i="1" dirty="0">
                <a:solidFill>
                  <a:srgbClr val="FF0000"/>
                </a:solidFill>
              </a:rPr>
              <a:t>Negative value</a:t>
            </a:r>
          </a:p>
          <a:p>
            <a:r>
              <a:rPr lang="en-GB" dirty="0"/>
              <a:t>What value would represent an endothermic reaction?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Positive value</a:t>
            </a:r>
          </a:p>
          <a:p>
            <a:pPr marL="0" indent="0">
              <a:buNone/>
            </a:pPr>
            <a:endParaRPr lang="en-GB" i="1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83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6507"/>
            <a:ext cx="11353800" cy="1325563"/>
          </a:xfrm>
        </p:spPr>
        <p:txBody>
          <a:bodyPr/>
          <a:lstStyle/>
          <a:p>
            <a:r>
              <a:rPr lang="en-GB" dirty="0"/>
              <a:t>C1: Atomic structure &amp;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070"/>
            <a:ext cx="10515600" cy="5111261"/>
          </a:xfrm>
        </p:spPr>
        <p:txBody>
          <a:bodyPr>
            <a:normAutofit/>
          </a:bodyPr>
          <a:lstStyle/>
          <a:p>
            <a:r>
              <a:rPr lang="en-GB" dirty="0"/>
              <a:t>On the Periodic Table, what are the vertical columns called?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Groups</a:t>
            </a:r>
          </a:p>
          <a:p>
            <a:r>
              <a:rPr lang="en-GB" dirty="0"/>
              <a:t>On the Periodic Table, what are the horizontal rows called?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Periods</a:t>
            </a:r>
            <a:endParaRPr lang="en-GB" i="1" baseline="-25000" dirty="0">
              <a:solidFill>
                <a:srgbClr val="FF0000"/>
              </a:solidFill>
            </a:endParaRPr>
          </a:p>
          <a:p>
            <a:r>
              <a:rPr lang="en-GB" dirty="0"/>
              <a:t>What are group 1 elements called?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 alkali metals</a:t>
            </a:r>
          </a:p>
          <a:p>
            <a:r>
              <a:rPr lang="en-GB" dirty="0"/>
              <a:t>What are group 7 elements called?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 halogens</a:t>
            </a:r>
          </a:p>
          <a:p>
            <a:r>
              <a:rPr lang="en-GB" dirty="0"/>
              <a:t>What are group 0 elements called?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Noble gases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52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6507"/>
            <a:ext cx="11353800" cy="1325563"/>
          </a:xfrm>
        </p:spPr>
        <p:txBody>
          <a:bodyPr/>
          <a:lstStyle/>
          <a:p>
            <a:r>
              <a:rPr lang="en-GB" dirty="0"/>
              <a:t>C1: Atomic structure &amp;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070"/>
            <a:ext cx="10515600" cy="511126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What is the definition of a mixture?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2 or more elements or compounds not chemically combined</a:t>
            </a:r>
          </a:p>
          <a:p>
            <a:r>
              <a:rPr lang="en-GB" dirty="0"/>
              <a:t>Chemical properties of each substance in a mixture changes. True or false?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False</a:t>
            </a:r>
            <a:endParaRPr lang="en-GB" i="1" baseline="-25000" dirty="0">
              <a:solidFill>
                <a:srgbClr val="FF0000"/>
              </a:solidFill>
            </a:endParaRPr>
          </a:p>
          <a:p>
            <a:r>
              <a:rPr lang="en-GB" dirty="0"/>
              <a:t>How is an insoluble solid separated from a liquid?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Filtration</a:t>
            </a:r>
          </a:p>
          <a:p>
            <a:r>
              <a:rPr lang="en-GB" dirty="0"/>
              <a:t>How is a soluble solid separated from the solution it is dissolved in?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Crystallisation</a:t>
            </a:r>
          </a:p>
          <a:p>
            <a:r>
              <a:rPr lang="en-GB" dirty="0"/>
              <a:t>How are 2 liquids with different boiling points separated?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Simple distillation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4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6507"/>
            <a:ext cx="11353800" cy="1325563"/>
          </a:xfrm>
        </p:spPr>
        <p:txBody>
          <a:bodyPr/>
          <a:lstStyle/>
          <a:p>
            <a:r>
              <a:rPr lang="en-GB" dirty="0"/>
              <a:t>C1: Atomic structure &amp;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070"/>
            <a:ext cx="10515600" cy="511126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How are several liquids with different boiling points separated?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Fractional distillation</a:t>
            </a:r>
          </a:p>
          <a:p>
            <a:r>
              <a:rPr lang="en-GB" dirty="0"/>
              <a:t>How are coloured soluble substances separated?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Chromatography</a:t>
            </a:r>
            <a:endParaRPr lang="en-GB" i="1" baseline="-25000" dirty="0">
              <a:solidFill>
                <a:srgbClr val="FF0000"/>
              </a:solidFill>
            </a:endParaRPr>
          </a:p>
          <a:p>
            <a:r>
              <a:rPr lang="en-GB" dirty="0"/>
              <a:t>Before the discovery of the electron, how did people describe an atom?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Solid spheres that cannot be divided</a:t>
            </a:r>
          </a:p>
          <a:p>
            <a:r>
              <a:rPr lang="en-GB" dirty="0"/>
              <a:t>What is ‘The plum pudding model’ of the atom?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A ball of positive charge with negative electrons embedded in it.</a:t>
            </a:r>
          </a:p>
          <a:p>
            <a:r>
              <a:rPr lang="en-GB" dirty="0"/>
              <a:t>What is ‘the scattering experiment’ in relation to the atom?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Alpha particles concentrated at the nucleus which bounced back when colliding with particles of the same charge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71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6507"/>
            <a:ext cx="11353800" cy="1325563"/>
          </a:xfrm>
        </p:spPr>
        <p:txBody>
          <a:bodyPr/>
          <a:lstStyle/>
          <a:p>
            <a:r>
              <a:rPr lang="en-GB" dirty="0"/>
              <a:t>C1: Atomic structure &amp;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070"/>
            <a:ext cx="10515600" cy="511126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Ernest Rutherford developed ‘the nuclear model’.  True or false?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True</a:t>
            </a:r>
          </a:p>
          <a:p>
            <a:r>
              <a:rPr lang="en-GB" dirty="0"/>
              <a:t>‘The planetary model’ of the atom is what we use today.  T or F?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True</a:t>
            </a:r>
            <a:endParaRPr lang="en-GB" i="1" baseline="-25000" dirty="0">
              <a:solidFill>
                <a:srgbClr val="FF0000"/>
              </a:solidFill>
            </a:endParaRPr>
          </a:p>
          <a:p>
            <a:r>
              <a:rPr lang="en-GB" dirty="0"/>
              <a:t>What are the relative charges of the 3 sub-atomic particles?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Proton = +1, neutron = 0, electron = -1</a:t>
            </a:r>
          </a:p>
          <a:p>
            <a:r>
              <a:rPr lang="en-GB" dirty="0"/>
              <a:t>What are the relative masses of the 3 sub-atomic particles?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Proton = 1, neutron = 1, electron = very small.</a:t>
            </a:r>
          </a:p>
          <a:p>
            <a:r>
              <a:rPr lang="en-GB" dirty="0"/>
              <a:t>What does the atomic number of an element represent?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Number of protons inside the nucleus,; number of electrons surrounding the nucleus.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0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6507"/>
            <a:ext cx="11353800" cy="1325563"/>
          </a:xfrm>
        </p:spPr>
        <p:txBody>
          <a:bodyPr/>
          <a:lstStyle/>
          <a:p>
            <a:r>
              <a:rPr lang="en-GB" dirty="0"/>
              <a:t>C1: Atomic structure &amp;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070"/>
            <a:ext cx="10515600" cy="511126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What does the mass number of an element represent?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 total number of protons and neutrons inside the nucleus</a:t>
            </a:r>
          </a:p>
          <a:p>
            <a:r>
              <a:rPr lang="en-GB" dirty="0"/>
              <a:t>What is the definition of relative atomic mass?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The average value of the abundance of the isotopes of a element</a:t>
            </a:r>
            <a:endParaRPr lang="en-GB" i="1" baseline="-25000" dirty="0">
              <a:solidFill>
                <a:srgbClr val="FF0000"/>
              </a:solidFill>
            </a:endParaRPr>
          </a:p>
          <a:p>
            <a:r>
              <a:rPr lang="en-GB" dirty="0"/>
              <a:t>What is the definition of an isotope?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Same number of protons and electrons but a different number of neutrons</a:t>
            </a:r>
          </a:p>
          <a:p>
            <a:r>
              <a:rPr lang="en-GB" dirty="0"/>
              <a:t>How many electrons can fit in each of the first 4 shells?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1</a:t>
            </a:r>
            <a:r>
              <a:rPr lang="en-GB" i="1" baseline="30000" dirty="0">
                <a:solidFill>
                  <a:srgbClr val="FF0000"/>
                </a:solidFill>
              </a:rPr>
              <a:t>st</a:t>
            </a:r>
            <a:r>
              <a:rPr lang="en-GB" i="1" dirty="0">
                <a:solidFill>
                  <a:srgbClr val="FF0000"/>
                </a:solidFill>
              </a:rPr>
              <a:t> = 2, 2</a:t>
            </a:r>
            <a:r>
              <a:rPr lang="en-GB" i="1" baseline="30000" dirty="0">
                <a:solidFill>
                  <a:srgbClr val="FF0000"/>
                </a:solidFill>
              </a:rPr>
              <a:t>nd</a:t>
            </a:r>
            <a:r>
              <a:rPr lang="en-GB" i="1" dirty="0">
                <a:solidFill>
                  <a:srgbClr val="FF0000"/>
                </a:solidFill>
              </a:rPr>
              <a:t> = 8, 3</a:t>
            </a:r>
            <a:r>
              <a:rPr lang="en-GB" i="1" baseline="30000" dirty="0">
                <a:solidFill>
                  <a:srgbClr val="FF0000"/>
                </a:solidFill>
              </a:rPr>
              <a:t>rd</a:t>
            </a:r>
            <a:r>
              <a:rPr lang="en-GB" i="1" dirty="0">
                <a:solidFill>
                  <a:srgbClr val="FF0000"/>
                </a:solidFill>
              </a:rPr>
              <a:t> = 8, 4</a:t>
            </a:r>
            <a:r>
              <a:rPr lang="en-GB" i="1" baseline="30000" dirty="0">
                <a:solidFill>
                  <a:srgbClr val="FF0000"/>
                </a:solidFill>
              </a:rPr>
              <a:t>th</a:t>
            </a:r>
            <a:r>
              <a:rPr lang="en-GB" i="1" dirty="0">
                <a:solidFill>
                  <a:srgbClr val="FF0000"/>
                </a:solidFill>
              </a:rPr>
              <a:t> = 18.</a:t>
            </a:r>
          </a:p>
          <a:p>
            <a:r>
              <a:rPr lang="en-GB" dirty="0"/>
              <a:t>What is the electronic configuration of sodium atom (11)?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2,8,1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6507"/>
            <a:ext cx="11353800" cy="1325563"/>
          </a:xfrm>
        </p:spPr>
        <p:txBody>
          <a:bodyPr/>
          <a:lstStyle/>
          <a:p>
            <a:r>
              <a:rPr lang="en-GB" dirty="0"/>
              <a:t>C1: Atomic structure &amp; the Periodic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070"/>
            <a:ext cx="10515600" cy="5111261"/>
          </a:xfrm>
        </p:spPr>
        <p:txBody>
          <a:bodyPr>
            <a:normAutofit fontScale="92500"/>
          </a:bodyPr>
          <a:lstStyle/>
          <a:p>
            <a:r>
              <a:rPr lang="en-GB" dirty="0"/>
              <a:t>What is the electronic configuration of a carbon atom (6)?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2,4</a:t>
            </a:r>
          </a:p>
          <a:p>
            <a:r>
              <a:rPr lang="en-GB" dirty="0"/>
              <a:t>How are the elements arranged in the Periodic Table?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By atomic number / proton number</a:t>
            </a:r>
            <a:endParaRPr lang="en-GB" i="1" baseline="-25000" dirty="0">
              <a:solidFill>
                <a:srgbClr val="FF0000"/>
              </a:solidFill>
            </a:endParaRPr>
          </a:p>
          <a:p>
            <a:r>
              <a:rPr lang="en-GB" dirty="0"/>
              <a:t>Elements in the same group have similar physical properties. True or false?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False – they have similar chemical properties</a:t>
            </a:r>
          </a:p>
          <a:p>
            <a:r>
              <a:rPr lang="en-GB" dirty="0"/>
              <a:t>How did Doberiner arrange the elements in his version of the PT?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In triads.</a:t>
            </a:r>
          </a:p>
          <a:p>
            <a:r>
              <a:rPr lang="en-GB" dirty="0"/>
              <a:t>How did Newlands arrange the elements in his version of the PT? </a:t>
            </a:r>
            <a:r>
              <a:rPr lang="en-GB" i="1" dirty="0">
                <a:solidFill>
                  <a:srgbClr val="FF0000"/>
                </a:solidFill>
              </a:rPr>
              <a:t>Using the Law of Octaves</a:t>
            </a: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2826</Words>
  <Application>Microsoft Office PowerPoint</Application>
  <PresentationFormat>Widescreen</PresentationFormat>
  <Paragraphs>365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Comic Sans MS</vt:lpstr>
      <vt:lpstr>Wingdings</vt:lpstr>
      <vt:lpstr>Office Theme</vt:lpstr>
      <vt:lpstr>Chemistry Paper 1</vt:lpstr>
      <vt:lpstr>PowerPoint Presentation</vt:lpstr>
      <vt:lpstr>C1: Atomic structure &amp; the Periodic Table</vt:lpstr>
      <vt:lpstr>C1: Atomic structure &amp; the Periodic Table</vt:lpstr>
      <vt:lpstr>C1: Atomic structure &amp; the Periodic Table</vt:lpstr>
      <vt:lpstr>C1: Atomic structure &amp; the Periodic Table</vt:lpstr>
      <vt:lpstr>C1: Atomic structure &amp; the Periodic Table</vt:lpstr>
      <vt:lpstr>C1: Atomic structure &amp; the Periodic Table</vt:lpstr>
      <vt:lpstr>C1: Atomic structure &amp; the Periodic Table</vt:lpstr>
      <vt:lpstr>C1: Atomic structure &amp; the Periodic Table</vt:lpstr>
      <vt:lpstr>C1: Atomic structure &amp; the Periodic Table</vt:lpstr>
      <vt:lpstr>C1: Atomic structure &amp; the Periodic Table</vt:lpstr>
      <vt:lpstr>C2: Bonding &amp; structure</vt:lpstr>
      <vt:lpstr>C2: Bonding &amp; structure</vt:lpstr>
      <vt:lpstr>C2: Bonding &amp; structure</vt:lpstr>
      <vt:lpstr>C2: Bonding &amp; structure</vt:lpstr>
      <vt:lpstr>C2: Bonding &amp; structure</vt:lpstr>
      <vt:lpstr>C2: Bonding &amp; structure</vt:lpstr>
      <vt:lpstr>C2: Bonding &amp; structure</vt:lpstr>
      <vt:lpstr>C2: Bonding &amp; structure</vt:lpstr>
      <vt:lpstr>C2: Bonding &amp; structure</vt:lpstr>
      <vt:lpstr>C2: Bonding &amp; structure</vt:lpstr>
      <vt:lpstr>C3: Quantitative Chemistry</vt:lpstr>
      <vt:lpstr>C3: Quantitative Chemistry – HT only</vt:lpstr>
      <vt:lpstr>C3: Quantitative Chemistry – HT only</vt:lpstr>
      <vt:lpstr>C4: Chemical changes</vt:lpstr>
      <vt:lpstr>C4: Chemical changes</vt:lpstr>
      <vt:lpstr>C4: Chemical changes</vt:lpstr>
      <vt:lpstr>C4: Chemical changes</vt:lpstr>
      <vt:lpstr>C4: Chemical changes</vt:lpstr>
      <vt:lpstr>C4: Chemical changes</vt:lpstr>
      <vt:lpstr>C4: Chemical changes</vt:lpstr>
      <vt:lpstr>C4: Chemical changes – HT only</vt:lpstr>
      <vt:lpstr>C5: Energy changes</vt:lpstr>
      <vt:lpstr>C5: Energy changes</vt:lpstr>
      <vt:lpstr>C5: Energy changes</vt:lpstr>
      <vt:lpstr>C5: Energy changes – HT only</vt:lpstr>
      <vt:lpstr>C5: Energy changes – HT only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</dc:creator>
  <cp:lastModifiedBy>Gemma Wrigley</cp:lastModifiedBy>
  <cp:revision>106</cp:revision>
  <dcterms:created xsi:type="dcterms:W3CDTF">2018-01-02T16:14:36Z</dcterms:created>
  <dcterms:modified xsi:type="dcterms:W3CDTF">2018-01-07T17:46:58Z</dcterms:modified>
</cp:coreProperties>
</file>