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59" r:id="rId8"/>
    <p:sldId id="260" r:id="rId9"/>
    <p:sldId id="261"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78" y="7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3ED1E-199C-4960-87FF-1D22F7D600D2}" type="datetimeFigureOut">
              <a:rPr lang="en-GB" smtClean="0"/>
              <a:t>30/11/2017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3AA83-EBED-4B02-99DB-9B43A57C8F42}" type="slidenum">
              <a:rPr lang="en-GB" smtClean="0"/>
              <a:t>‹#›</a:t>
            </a:fld>
            <a:endParaRPr lang="en-GB"/>
          </a:p>
        </p:txBody>
      </p:sp>
    </p:spTree>
    <p:extLst>
      <p:ext uri="{BB962C8B-B14F-4D97-AF65-F5344CB8AC3E}">
        <p14:creationId xmlns:p14="http://schemas.microsoft.com/office/powerpoint/2010/main" val="238446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42B1454F-86D1-4F40-9365-7B3496096DD6}" type="slidenum">
              <a:rPr lang="en-GB"/>
              <a:pPr/>
              <a:t>2</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7682" name="Rectangle 2"/>
          <p:cNvSpPr>
            <a:spLocks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655390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32A72D1E-1313-4356-B1FE-ADD26B523079}" type="slidenum">
              <a:rPr lang="en-GB"/>
              <a:pPr/>
              <a:t>3</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1538" name="Rectangle 2"/>
          <p:cNvSpPr>
            <a:spLocks noChangeArrowheads="1" noTextEdit="1"/>
          </p:cNvSpPr>
          <p:nvPr>
            <p:ph type="sldImg"/>
          </p:nvPr>
        </p:nvSpPr>
        <p:spPr>
          <a:ln/>
        </p:spPr>
      </p:sp>
      <p:sp>
        <p:nvSpPr>
          <p:cNvPr id="321539" name="Rectangle 3"/>
          <p:cNvSpPr>
            <a:spLocks noGrp="1" noChangeArrowheads="1"/>
          </p:cNvSpPr>
          <p:nvPr>
            <p:ph type="body" idx="1"/>
          </p:nvPr>
        </p:nvSpPr>
        <p:spPr/>
        <p:txBody>
          <a:bodyPr/>
          <a:lstStyle/>
          <a:p>
            <a:r>
              <a:rPr lang="en-GB" b="1"/>
              <a:t>Teacher notes</a:t>
            </a:r>
          </a:p>
          <a:p>
            <a:r>
              <a:rPr lang="en-GB"/>
              <a:t>The alkanes are a homologues series and it should be pointed out to students that the general formula allows the molecular formula of any alkane to be determined. The naming of alkanes could also be introduced, making it clear that all alkanes end in ‘-ane’. The start of the name denotes the number of carbon atoms in each molecule.</a:t>
            </a:r>
          </a:p>
        </p:txBody>
      </p:sp>
    </p:spTree>
    <p:extLst>
      <p:ext uri="{BB962C8B-B14F-4D97-AF65-F5344CB8AC3E}">
        <p14:creationId xmlns:p14="http://schemas.microsoft.com/office/powerpoint/2010/main" val="216422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B39B2CAA-FA7B-4D18-864D-71EE23637C30}" type="slidenum">
              <a:rPr lang="en-GB"/>
              <a:pPr/>
              <a:t>4</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925301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925DB7BC-3032-47D9-8B60-198432638153}" type="slidenum">
              <a:rPr lang="en-GB"/>
              <a:pPr/>
              <a:t>5</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19490" name="Rectangle 2"/>
          <p:cNvSpPr>
            <a:spLocks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GB" b="1"/>
              <a:t>Teacher notes</a:t>
            </a:r>
          </a:p>
          <a:p>
            <a:r>
              <a:rPr lang="en-GB"/>
              <a:t>It may be worth pointing out to students that the molecules crack – rather than burn – when heated, because oxygen is kept out of the reaction vessel.</a:t>
            </a:r>
          </a:p>
        </p:txBody>
      </p:sp>
    </p:spTree>
    <p:extLst>
      <p:ext uri="{BB962C8B-B14F-4D97-AF65-F5344CB8AC3E}">
        <p14:creationId xmlns:p14="http://schemas.microsoft.com/office/powerpoint/2010/main" val="345487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DBCF312A-D379-47AC-B39D-654064762B1A}" type="slidenum">
              <a:rPr lang="en-GB"/>
              <a:pPr/>
              <a:t>6</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2562" name="Rectangle 2"/>
          <p:cNvSpPr>
            <a:spLocks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GB" b="1"/>
              <a:t>Teacher notes</a:t>
            </a:r>
          </a:p>
          <a:p>
            <a:r>
              <a:rPr lang="en-GB"/>
              <a:t>The alkenes are a homologues series and it should be pointed out to students that the general formula allows the molecular formula of any alkene to be determined. The naming of alkenes could also be introduced, making it clear that all alkenes end in ‘-ene’. The start of the name denotes the number of carbon atoms in each molecule.</a:t>
            </a:r>
          </a:p>
        </p:txBody>
      </p:sp>
    </p:spTree>
    <p:extLst>
      <p:ext uri="{BB962C8B-B14F-4D97-AF65-F5344CB8AC3E}">
        <p14:creationId xmlns:p14="http://schemas.microsoft.com/office/powerpoint/2010/main" val="58789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F0219BC5-D450-4F04-BB1C-51A74C01C31B}" type="slidenum">
              <a:rPr lang="en-GB"/>
              <a:pPr/>
              <a:t>7</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Combustion and Alternative Fuels</a:t>
            </a:r>
          </a:p>
        </p:txBody>
      </p:sp>
      <p:sp>
        <p:nvSpPr>
          <p:cNvPr id="291842" name="Rectangle 2"/>
          <p:cNvSpPr>
            <a:spLocks noChangeArrowheads="1" noTextEdit="1"/>
          </p:cNvSpPr>
          <p:nvPr>
            <p:ph type="sldImg"/>
          </p:nvPr>
        </p:nvSpPr>
        <p:spPr>
          <a:ln/>
        </p:spPr>
      </p:sp>
      <p:sp>
        <p:nvSpPr>
          <p:cNvPr id="291843" name="Rectangle 3"/>
          <p:cNvSpPr>
            <a:spLocks noGrp="1" noChangeArrowheads="1"/>
          </p:cNvSpPr>
          <p:nvPr>
            <p:ph type="body" idx="1"/>
          </p:nvPr>
        </p:nvSpPr>
        <p:spPr/>
        <p:txBody>
          <a:bodyPr/>
          <a:lstStyle/>
          <a:p>
            <a:r>
              <a:rPr lang="en-GB" b="1"/>
              <a:t>Photo credit: </a:t>
            </a:r>
            <a:r>
              <a:rPr lang="en-GB"/>
              <a:t>Julian Spencer</a:t>
            </a:r>
          </a:p>
        </p:txBody>
      </p:sp>
    </p:spTree>
    <p:extLst>
      <p:ext uri="{BB962C8B-B14F-4D97-AF65-F5344CB8AC3E}">
        <p14:creationId xmlns:p14="http://schemas.microsoft.com/office/powerpoint/2010/main" val="4128950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6E44FD10-3F66-45F8-AF06-81C389CBC4F2}" type="slidenum">
              <a:rPr lang="en-GB"/>
              <a:pPr/>
              <a:t>8</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Combustion and Alternative Fuels</a:t>
            </a:r>
          </a:p>
        </p:txBody>
      </p:sp>
      <p:sp>
        <p:nvSpPr>
          <p:cNvPr id="293890" name="Rectangle 2"/>
          <p:cNvSpPr>
            <a:spLocks noChangeArrowheads="1" noTextEdit="1"/>
          </p:cNvSpPr>
          <p:nvPr>
            <p:ph type="sldImg"/>
          </p:nvPr>
        </p:nvSpPr>
        <p:spPr>
          <a:ln/>
        </p:spPr>
      </p:sp>
      <p:sp>
        <p:nvSpPr>
          <p:cNvPr id="293891" name="Rectangle 3"/>
          <p:cNvSpPr>
            <a:spLocks noGrp="1" noChangeArrowheads="1"/>
          </p:cNvSpPr>
          <p:nvPr>
            <p:ph type="body" idx="1"/>
          </p:nvPr>
        </p:nvSpPr>
        <p:spPr/>
        <p:txBody>
          <a:bodyPr/>
          <a:lstStyle/>
          <a:p>
            <a:r>
              <a:rPr lang="en-GB" b="1"/>
              <a:t>Photo credit: </a:t>
            </a:r>
            <a:r>
              <a:rPr lang="en-GB"/>
              <a:t>Małgorzata Głuchowska (www.lilja-art.net)</a:t>
            </a:r>
          </a:p>
        </p:txBody>
      </p:sp>
    </p:spTree>
    <p:extLst>
      <p:ext uri="{BB962C8B-B14F-4D97-AF65-F5344CB8AC3E}">
        <p14:creationId xmlns:p14="http://schemas.microsoft.com/office/powerpoint/2010/main" val="3801510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71" y="399408"/>
            <a:ext cx="11987447" cy="6063689"/>
          </a:xfrm>
          <a:prstGeom prst="rect">
            <a:avLst/>
          </a:prstGeom>
        </p:spPr>
      </p:pic>
      <p:sp>
        <p:nvSpPr>
          <p:cNvPr id="2" name="Title 1"/>
          <p:cNvSpPr>
            <a:spLocks noGrp="1"/>
          </p:cNvSpPr>
          <p:nvPr>
            <p:ph type="ctrTitle"/>
          </p:nvPr>
        </p:nvSpPr>
        <p:spPr>
          <a:xfrm>
            <a:off x="1524000" y="510042"/>
            <a:ext cx="9144000" cy="2387600"/>
          </a:xfrm>
          <a:solidFill>
            <a:srgbClr val="FF0000"/>
          </a:solidFill>
          <a:ln w="38100">
            <a:solidFill>
              <a:schemeClr val="tx1"/>
            </a:solidFill>
          </a:ln>
        </p:spPr>
        <p:txBody>
          <a:bodyPr anchor="b"/>
          <a:lstStyle>
            <a:lvl1pPr algn="ctr">
              <a:defRPr sz="6000">
                <a:latin typeface="Comic Sans MS" panose="030F0702030302020204" pitchFamily="66"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010252"/>
            <a:ext cx="9144000" cy="1655762"/>
          </a:xfrm>
          <a:solidFill>
            <a:srgbClr val="FF0000"/>
          </a:solidFill>
          <a:ln w="38100">
            <a:solidFill>
              <a:schemeClr val="tx1"/>
            </a:solidFill>
          </a:ln>
        </p:spPr>
        <p:txBody>
          <a:bodyPr>
            <a:normAutofit/>
          </a:bodyPr>
          <a:lstStyle>
            <a:lvl1pPr marL="0" indent="0" algn="ctr">
              <a:buNone/>
              <a:defRPr sz="36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CB8E262-0E3E-46B2-9AA4-2F5BFF12AF8B}"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3077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58402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4099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72" y="455200"/>
            <a:ext cx="11879036" cy="6008850"/>
          </a:xfrm>
          <a:prstGeom prst="rect">
            <a:avLst/>
          </a:prstGeom>
        </p:spPr>
      </p:pic>
      <p:sp>
        <p:nvSpPr>
          <p:cNvPr id="2" name="Title 1"/>
          <p:cNvSpPr>
            <a:spLocks noGrp="1"/>
          </p:cNvSpPr>
          <p:nvPr>
            <p:ph type="title"/>
          </p:nvPr>
        </p:nvSpPr>
        <p:spPr>
          <a:solidFill>
            <a:srgbClr val="FF0000"/>
          </a:solidFill>
          <a:ln w="38100">
            <a:solidFill>
              <a:schemeClr val="tx1"/>
            </a:solidFill>
          </a:ln>
        </p:spPr>
        <p:txBody>
          <a:bodyPr/>
          <a:lstStyle>
            <a:lvl1pPr>
              <a:defRPr>
                <a:latin typeface="Comic Sans MS" panose="030F0702030302020204" pitchFamily="66" charset="0"/>
              </a:defRPr>
            </a:lvl1pPr>
          </a:lstStyle>
          <a:p>
            <a:r>
              <a:rPr lang="en-US"/>
              <a:t>Click to edit Master title style</a:t>
            </a:r>
            <a:endParaRPr lang="en-GB"/>
          </a:p>
        </p:txBody>
      </p:sp>
      <p:sp>
        <p:nvSpPr>
          <p:cNvPr id="3" name="Content Placeholder 2"/>
          <p:cNvSpPr>
            <a:spLocks noGrp="1"/>
          </p:cNvSpPr>
          <p:nvPr>
            <p:ph idx="1"/>
          </p:nvPr>
        </p:nvSpPr>
        <p:spPr>
          <a:solidFill>
            <a:srgbClr val="FF0000"/>
          </a:solidFill>
          <a:ln w="38100">
            <a:solidFill>
              <a:schemeClr val="tx1"/>
            </a:solidFill>
          </a:ln>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15417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8E262-0E3E-46B2-9AA4-2F5BFF12AF8B}" type="datetimeFigureOut">
              <a:rPr lang="en-GB" smtClean="0"/>
              <a:t>30/11/2017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97421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B8E262-0E3E-46B2-9AA4-2F5BFF12AF8B}"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74927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B8E262-0E3E-46B2-9AA4-2F5BFF12AF8B}" type="datetimeFigureOut">
              <a:rPr lang="en-GB" smtClean="0"/>
              <a:t>30/11/2017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29054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B8E262-0E3E-46B2-9AA4-2F5BFF12AF8B}" type="datetimeFigureOut">
              <a:rPr lang="en-GB" smtClean="0"/>
              <a:t>30/11/2017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423594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8E262-0E3E-46B2-9AA4-2F5BFF12AF8B}" type="datetimeFigureOut">
              <a:rPr lang="en-GB" smtClean="0"/>
              <a:t>30/11/2017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9469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8E262-0E3E-46B2-9AA4-2F5BFF12AF8B}"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54251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8E262-0E3E-46B2-9AA4-2F5BFF12AF8B}" type="datetimeFigureOut">
              <a:rPr lang="en-GB" smtClean="0"/>
              <a:t>30/11/2017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79174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8E262-0E3E-46B2-9AA4-2F5BFF12AF8B}" type="datetimeFigureOut">
              <a:rPr lang="en-GB" smtClean="0"/>
              <a:t>30/11/2017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F9363-6A82-45ED-B4FA-D71530304E3E}" type="slidenum">
              <a:rPr lang="en-GB" smtClean="0"/>
              <a:t>‹#›</a:t>
            </a:fld>
            <a:endParaRPr lang="en-GB"/>
          </a:p>
        </p:txBody>
      </p:sp>
    </p:spTree>
    <p:extLst>
      <p:ext uri="{BB962C8B-B14F-4D97-AF65-F5344CB8AC3E}">
        <p14:creationId xmlns:p14="http://schemas.microsoft.com/office/powerpoint/2010/main" val="203662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0000"/>
          </a:solidFill>
        </p:spPr>
        <p:txBody>
          <a:bodyPr/>
          <a:lstStyle/>
          <a:p>
            <a:r>
              <a:rPr lang="en-GB" dirty="0" smtClean="0"/>
              <a:t>C7: Hydrocarbons</a:t>
            </a:r>
            <a:endParaRPr lang="en-GB" dirty="0"/>
          </a:p>
        </p:txBody>
      </p:sp>
      <p:sp>
        <p:nvSpPr>
          <p:cNvPr id="3" name="Subtitle 2"/>
          <p:cNvSpPr>
            <a:spLocks noGrp="1"/>
          </p:cNvSpPr>
          <p:nvPr>
            <p:ph type="subTitle" idx="1"/>
          </p:nvPr>
        </p:nvSpPr>
        <p:spPr>
          <a:solidFill>
            <a:srgbClr val="FF0000"/>
          </a:solidFill>
        </p:spPr>
        <p:txBody>
          <a:bodyPr/>
          <a:lstStyle/>
          <a:p>
            <a:endParaRPr lang="en-GB" dirty="0"/>
          </a:p>
          <a:p>
            <a:r>
              <a:rPr lang="en-GB" dirty="0"/>
              <a:t>Key Concepts</a:t>
            </a:r>
          </a:p>
        </p:txBody>
      </p:sp>
    </p:spTree>
    <p:extLst>
      <p:ext uri="{BB962C8B-B14F-4D97-AF65-F5344CB8AC3E}">
        <p14:creationId xmlns:p14="http://schemas.microsoft.com/office/powerpoint/2010/main" val="179975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GB"/>
              <a:t>Hydrocarbons in crude oil</a:t>
            </a:r>
          </a:p>
        </p:txBody>
      </p:sp>
      <p:sp>
        <p:nvSpPr>
          <p:cNvPr id="191492" name="Rectangle 4"/>
          <p:cNvSpPr>
            <a:spLocks noChangeArrowheads="1"/>
          </p:cNvSpPr>
          <p:nvPr/>
        </p:nvSpPr>
        <p:spPr bwMode="auto">
          <a:xfrm>
            <a:off x="595424" y="4439093"/>
            <a:ext cx="11185450" cy="954107"/>
          </a:xfrm>
          <a:prstGeom prst="rect">
            <a:avLst/>
          </a:prstGeom>
          <a:solidFill>
            <a:srgbClr val="FF0000"/>
          </a:solidFill>
          <a:ln>
            <a:noFill/>
          </a:ln>
          <a:effectLst/>
        </p:spPr>
        <p:txBody>
          <a:bodyPr wrap="square">
            <a:spAutoFit/>
          </a:bodyPr>
          <a:lstStyle/>
          <a:p>
            <a:pPr>
              <a:spcBef>
                <a:spcPct val="0"/>
              </a:spcBef>
            </a:pPr>
            <a:r>
              <a:rPr lang="en-GB" sz="2800" dirty="0">
                <a:solidFill>
                  <a:srgbClr val="010066"/>
                </a:solidFill>
                <a:latin typeface="Comic Sans MS" panose="030F0702030302020204" pitchFamily="66" charset="0"/>
              </a:rPr>
              <a:t>Many compounds in crude oil only contain the elements carbon and hydrogen. They are called </a:t>
            </a:r>
            <a:r>
              <a:rPr lang="en-GB" sz="2800" dirty="0">
                <a:latin typeface="Comic Sans MS" panose="030F0702030302020204" pitchFamily="66" charset="0"/>
              </a:rPr>
              <a:t>hydrocarbons</a:t>
            </a:r>
            <a:r>
              <a:rPr lang="en-GB" sz="2800" dirty="0">
                <a:solidFill>
                  <a:srgbClr val="010066"/>
                </a:solidFill>
                <a:latin typeface="Comic Sans MS" panose="030F0702030302020204" pitchFamily="66" charset="0"/>
              </a:rPr>
              <a:t>.</a:t>
            </a:r>
          </a:p>
        </p:txBody>
      </p:sp>
      <p:sp>
        <p:nvSpPr>
          <p:cNvPr id="191493" name="Rectangle 5"/>
          <p:cNvSpPr>
            <a:spLocks noChangeArrowheads="1"/>
          </p:cNvSpPr>
          <p:nvPr/>
        </p:nvSpPr>
        <p:spPr bwMode="auto">
          <a:xfrm>
            <a:off x="595424" y="5515112"/>
            <a:ext cx="11185450" cy="1200329"/>
          </a:xfrm>
          <a:prstGeom prst="rect">
            <a:avLst/>
          </a:prstGeom>
          <a:solidFill>
            <a:srgbClr val="FF0000"/>
          </a:solidFill>
          <a:ln>
            <a:noFill/>
          </a:ln>
          <a:effectLst/>
        </p:spPr>
        <p:txBody>
          <a:bodyPr wrap="square">
            <a:spAutoFit/>
          </a:bodyPr>
          <a:lstStyle/>
          <a:p>
            <a:pPr>
              <a:spcBef>
                <a:spcPct val="0"/>
              </a:spcBef>
            </a:pPr>
            <a:r>
              <a:rPr lang="en-GB" sz="2400" dirty="0">
                <a:latin typeface="Comic Sans MS" panose="030F0702030302020204" pitchFamily="66" charset="0"/>
              </a:rPr>
              <a:t>Most hydrocarbons in crude oil are compounds called </a:t>
            </a:r>
            <a:r>
              <a:rPr lang="en-GB" sz="2400" b="1" dirty="0">
                <a:latin typeface="Comic Sans MS" panose="030F0702030302020204" pitchFamily="66" charset="0"/>
              </a:rPr>
              <a:t>alkanes</a:t>
            </a:r>
            <a:r>
              <a:rPr lang="en-GB" sz="2400" dirty="0">
                <a:latin typeface="Comic Sans MS" panose="030F0702030302020204" pitchFamily="66" charset="0"/>
              </a:rPr>
              <a:t>. Alkanes contain a single chain of carbon atoms with hydrogen atoms bonded along the side.</a:t>
            </a:r>
          </a:p>
        </p:txBody>
      </p:sp>
      <p:pic>
        <p:nvPicPr>
          <p:cNvPr id="191517" name="Picture 29" descr="ethane_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80000">
            <a:off x="2366963" y="2060575"/>
            <a:ext cx="28575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518" name="Picture 30" descr="butane_mod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20000">
            <a:off x="5688013" y="2241550"/>
            <a:ext cx="45910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3902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1517"/>
                                        </p:tgtEl>
                                        <p:attrNameLst>
                                          <p:attrName>style.visibility</p:attrName>
                                        </p:attrNameLst>
                                      </p:cBhvr>
                                      <p:to>
                                        <p:strVal val="visible"/>
                                      </p:to>
                                    </p:set>
                                    <p:animEffect transition="in" filter="wipe(left)">
                                      <p:cBhvr>
                                        <p:cTn id="7" dur="500"/>
                                        <p:tgtEl>
                                          <p:spTgt spid="191517"/>
                                        </p:tgtEl>
                                      </p:cBhvr>
                                    </p:animEffect>
                                  </p:childTnLst>
                                </p:cTn>
                              </p:par>
                            </p:childTnLst>
                          </p:cTn>
                        </p:par>
                        <p:par>
                          <p:cTn id="8" fill="hold" nodeType="afterGroup">
                            <p:stCondLst>
                              <p:cond delay="500"/>
                            </p:stCondLst>
                            <p:childTnLst>
                              <p:par>
                                <p:cTn id="9" presetID="22" presetClass="entr" presetSubtype="8" fill="hold" nodeType="afterEffect">
                                  <p:stCondLst>
                                    <p:cond delay="500"/>
                                  </p:stCondLst>
                                  <p:childTnLst>
                                    <p:set>
                                      <p:cBhvr>
                                        <p:cTn id="10" dur="1" fill="hold">
                                          <p:stCondLst>
                                            <p:cond delay="0"/>
                                          </p:stCondLst>
                                        </p:cTn>
                                        <p:tgtEl>
                                          <p:spTgt spid="191518"/>
                                        </p:tgtEl>
                                        <p:attrNameLst>
                                          <p:attrName>style.visibility</p:attrName>
                                        </p:attrNameLst>
                                      </p:cBhvr>
                                      <p:to>
                                        <p:strVal val="visible"/>
                                      </p:to>
                                    </p:set>
                                    <p:animEffect transition="in" filter="wipe(left)">
                                      <p:cBhvr>
                                        <p:cTn id="11" dur="500"/>
                                        <p:tgtEl>
                                          <p:spTgt spid="1915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91493"/>
                                        </p:tgtEl>
                                        <p:attrNameLst>
                                          <p:attrName>style.visibility</p:attrName>
                                        </p:attrNameLst>
                                      </p:cBhvr>
                                      <p:to>
                                        <p:strVal val="visible"/>
                                      </p:to>
                                    </p:set>
                                    <p:animEffect transition="in" filter="dissolve">
                                      <p:cBhvr>
                                        <p:cTn id="16" dur="500"/>
                                        <p:tgtEl>
                                          <p:spTgt spid="191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GB"/>
              <a:t>What are alkanes?</a:t>
            </a:r>
          </a:p>
        </p:txBody>
      </p:sp>
      <p:sp>
        <p:nvSpPr>
          <p:cNvPr id="192516" name="Rectangle 4"/>
          <p:cNvSpPr>
            <a:spLocks noChangeArrowheads="1"/>
          </p:cNvSpPr>
          <p:nvPr/>
        </p:nvSpPr>
        <p:spPr bwMode="auto">
          <a:xfrm>
            <a:off x="206023" y="1767218"/>
            <a:ext cx="2496085" cy="3539430"/>
          </a:xfrm>
          <a:prstGeom prst="rect">
            <a:avLst/>
          </a:prstGeom>
          <a:solidFill>
            <a:srgbClr val="FF0000"/>
          </a:solidFill>
          <a:ln>
            <a:noFill/>
          </a:ln>
          <a:effectLst/>
        </p:spPr>
        <p:txBody>
          <a:bodyPr wrap="square">
            <a:spAutoFit/>
          </a:bodyPr>
          <a:lstStyle/>
          <a:p>
            <a:pPr>
              <a:spcBef>
                <a:spcPct val="0"/>
              </a:spcBef>
            </a:pPr>
            <a:r>
              <a:rPr lang="en-GB" sz="2800" dirty="0">
                <a:solidFill>
                  <a:srgbClr val="010066"/>
                </a:solidFill>
                <a:latin typeface="Comic Sans MS" panose="030F0702030302020204" pitchFamily="66" charset="0"/>
              </a:rPr>
              <a:t>Alkanes are a family of hydrocarbon compounds with the general formula </a:t>
            </a:r>
            <a:r>
              <a:rPr lang="en-GB" sz="2800" b="1" dirty="0">
                <a:solidFill>
                  <a:srgbClr val="010066"/>
                </a:solidFill>
                <a:latin typeface="Comic Sans MS" panose="030F0702030302020204" pitchFamily="66" charset="0"/>
              </a:rPr>
              <a:t>C</a:t>
            </a:r>
            <a:r>
              <a:rPr lang="en-GB" sz="2800" b="1" baseline="-25000" dirty="0">
                <a:solidFill>
                  <a:srgbClr val="010066"/>
                </a:solidFill>
                <a:latin typeface="Comic Sans MS" panose="030F0702030302020204" pitchFamily="66" charset="0"/>
              </a:rPr>
              <a:t>n</a:t>
            </a:r>
            <a:r>
              <a:rPr lang="en-GB" sz="2800" b="1" dirty="0">
                <a:solidFill>
                  <a:srgbClr val="010066"/>
                </a:solidFill>
                <a:latin typeface="Comic Sans MS" panose="030F0702030302020204" pitchFamily="66" charset="0"/>
              </a:rPr>
              <a:t>H</a:t>
            </a:r>
            <a:r>
              <a:rPr lang="en-GB" sz="2800" b="1" baseline="-25000" dirty="0">
                <a:solidFill>
                  <a:srgbClr val="010066"/>
                </a:solidFill>
                <a:latin typeface="Comic Sans MS" panose="030F0702030302020204" pitchFamily="66" charset="0"/>
              </a:rPr>
              <a:t>2n+2</a:t>
            </a:r>
            <a:r>
              <a:rPr lang="en-GB" sz="2800" dirty="0">
                <a:solidFill>
                  <a:srgbClr val="010066"/>
                </a:solidFill>
                <a:latin typeface="Comic Sans MS" panose="030F0702030302020204" pitchFamily="66" charset="0"/>
              </a:rPr>
              <a:t>.</a:t>
            </a:r>
          </a:p>
        </p:txBody>
      </p:sp>
      <p:sp>
        <p:nvSpPr>
          <p:cNvPr id="192533" name="Rectangle 21"/>
          <p:cNvSpPr>
            <a:spLocks noChangeArrowheads="1"/>
          </p:cNvSpPr>
          <p:nvPr/>
        </p:nvSpPr>
        <p:spPr bwMode="auto">
          <a:xfrm>
            <a:off x="2981383" y="1905000"/>
            <a:ext cx="5087937" cy="1384995"/>
          </a:xfrm>
          <a:prstGeom prst="rect">
            <a:avLst/>
          </a:prstGeom>
          <a:solidFill>
            <a:srgbClr val="FF0000"/>
          </a:solidFill>
          <a:ln>
            <a:noFill/>
          </a:ln>
          <a:effectLst/>
        </p:spPr>
        <p:txBody>
          <a:bodyPr>
            <a:spAutoFit/>
          </a:bodyPr>
          <a:lstStyle>
            <a:lvl1pPr marL="354013" indent="-354013">
              <a:spcBef>
                <a:spcPct val="0"/>
              </a:spcBef>
              <a:defRPr sz="2400">
                <a:solidFill>
                  <a:schemeClr val="tx1"/>
                </a:solidFill>
                <a:latin typeface="Times New Roman" panose="02020603050405020304" pitchFamily="18" charset="0"/>
              </a:defRPr>
            </a:lvl1pPr>
            <a:lvl2pPr marL="533400">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6600"/>
              </a:buClr>
              <a:buFont typeface="Wingdings" panose="05000000000000000000" pitchFamily="2" charset="2"/>
              <a:buChar char="l"/>
            </a:pPr>
            <a:r>
              <a:rPr lang="en-GB" sz="2800" dirty="0">
                <a:solidFill>
                  <a:srgbClr val="010066"/>
                </a:solidFill>
                <a:latin typeface="Comic Sans MS" panose="030F0702030302020204" pitchFamily="66" charset="0"/>
              </a:rPr>
              <a:t>The simplest alkane is </a:t>
            </a:r>
            <a:r>
              <a:rPr lang="en-GB" sz="2800" b="1" dirty="0">
                <a:solidFill>
                  <a:srgbClr val="010066"/>
                </a:solidFill>
                <a:latin typeface="Comic Sans MS" panose="030F0702030302020204" pitchFamily="66" charset="0"/>
              </a:rPr>
              <a:t>methane</a:t>
            </a:r>
            <a:r>
              <a:rPr lang="en-GB" sz="2800" dirty="0">
                <a:solidFill>
                  <a:srgbClr val="010066"/>
                </a:solidFill>
                <a:latin typeface="Comic Sans MS" panose="030F0702030302020204" pitchFamily="66" charset="0"/>
              </a:rPr>
              <a:t>. It has the formula CH</a:t>
            </a:r>
            <a:r>
              <a:rPr lang="en-GB" sz="2800" baseline="-25000" dirty="0">
                <a:solidFill>
                  <a:srgbClr val="010066"/>
                </a:solidFill>
                <a:latin typeface="Comic Sans MS" panose="030F0702030302020204" pitchFamily="66" charset="0"/>
              </a:rPr>
              <a:t>4</a:t>
            </a:r>
            <a:r>
              <a:rPr lang="en-GB" sz="2800" dirty="0">
                <a:solidFill>
                  <a:srgbClr val="010066"/>
                </a:solidFill>
                <a:latin typeface="Comic Sans MS" panose="030F0702030302020204" pitchFamily="66" charset="0"/>
              </a:rPr>
              <a:t>.</a:t>
            </a:r>
          </a:p>
        </p:txBody>
      </p:sp>
      <p:sp>
        <p:nvSpPr>
          <p:cNvPr id="192552" name="Rectangle 40"/>
          <p:cNvSpPr>
            <a:spLocks noChangeArrowheads="1"/>
          </p:cNvSpPr>
          <p:nvPr/>
        </p:nvSpPr>
        <p:spPr bwMode="auto">
          <a:xfrm>
            <a:off x="3141128" y="3462114"/>
            <a:ext cx="4940300" cy="1384995"/>
          </a:xfrm>
          <a:prstGeom prst="rect">
            <a:avLst/>
          </a:prstGeom>
          <a:solidFill>
            <a:srgbClr val="FF0000"/>
          </a:solidFill>
          <a:ln>
            <a:noFill/>
          </a:ln>
          <a:effectLst/>
        </p:spPr>
        <p:txBody>
          <a:bodyPr>
            <a:spAutoFit/>
          </a:bodyPr>
          <a:lstStyle>
            <a:lvl1pPr marL="354013" indent="-354013">
              <a:spcBef>
                <a:spcPct val="0"/>
              </a:spcBef>
              <a:defRPr sz="2400">
                <a:solidFill>
                  <a:schemeClr val="tx1"/>
                </a:solidFill>
                <a:latin typeface="Times New Roman" panose="02020603050405020304" pitchFamily="18" charset="0"/>
              </a:defRPr>
            </a:lvl1pPr>
            <a:lvl2pPr marL="533400">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6600"/>
              </a:buClr>
              <a:buFont typeface="Wingdings" panose="05000000000000000000" pitchFamily="2" charset="2"/>
              <a:buChar char="l"/>
            </a:pPr>
            <a:r>
              <a:rPr lang="en-GB" sz="2800" dirty="0">
                <a:latin typeface="Comic Sans MS" panose="030F0702030302020204" pitchFamily="66" charset="0"/>
              </a:rPr>
              <a:t>The second simplest alkane is </a:t>
            </a:r>
            <a:r>
              <a:rPr lang="en-GB" sz="2800" b="1" dirty="0">
                <a:latin typeface="Comic Sans MS" panose="030F0702030302020204" pitchFamily="66" charset="0"/>
              </a:rPr>
              <a:t>ethane</a:t>
            </a:r>
            <a:r>
              <a:rPr lang="en-GB" sz="2800" dirty="0">
                <a:latin typeface="Comic Sans MS" panose="030F0702030302020204" pitchFamily="66" charset="0"/>
              </a:rPr>
              <a:t>. It has the formula C</a:t>
            </a:r>
            <a:r>
              <a:rPr lang="en-GB" sz="2800" baseline="-25000" dirty="0">
                <a:latin typeface="Comic Sans MS" panose="030F0702030302020204" pitchFamily="66" charset="0"/>
              </a:rPr>
              <a:t>2</a:t>
            </a:r>
            <a:r>
              <a:rPr lang="en-GB" sz="2800" dirty="0">
                <a:latin typeface="Comic Sans MS" panose="030F0702030302020204" pitchFamily="66" charset="0"/>
              </a:rPr>
              <a:t>H</a:t>
            </a:r>
            <a:r>
              <a:rPr lang="en-GB" sz="2800" baseline="-25000" dirty="0">
                <a:latin typeface="Comic Sans MS" panose="030F0702030302020204" pitchFamily="66" charset="0"/>
              </a:rPr>
              <a:t>6</a:t>
            </a:r>
            <a:r>
              <a:rPr lang="en-GB" sz="2800" dirty="0">
                <a:solidFill>
                  <a:srgbClr val="010066"/>
                </a:solidFill>
                <a:latin typeface="Arial" panose="020B0604020202020204" pitchFamily="34" charset="0"/>
              </a:rPr>
              <a:t>.</a:t>
            </a:r>
          </a:p>
        </p:txBody>
      </p:sp>
      <p:pic>
        <p:nvPicPr>
          <p:cNvPr id="192557" name="Picture 45" descr="etha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9067" y="3313113"/>
            <a:ext cx="18573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92558" name="Picture 46" descr="metha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9998" y="1616075"/>
            <a:ext cx="1306512" cy="1430337"/>
          </a:xfrm>
          <a:prstGeom prst="rect">
            <a:avLst/>
          </a:prstGeom>
          <a:noFill/>
          <a:extLst>
            <a:ext uri="{909E8E84-426E-40DD-AFC4-6F175D3DCCD1}">
              <a14:hiddenFill xmlns:a14="http://schemas.microsoft.com/office/drawing/2010/main">
                <a:solidFill>
                  <a:srgbClr val="FFFFFF"/>
                </a:solidFill>
              </a14:hiddenFill>
            </a:ext>
          </a:extLst>
        </p:spPr>
      </p:pic>
      <p:sp>
        <p:nvSpPr>
          <p:cNvPr id="192559" name="Rectangle 47"/>
          <p:cNvSpPr>
            <a:spLocks noChangeArrowheads="1"/>
          </p:cNvSpPr>
          <p:nvPr/>
        </p:nvSpPr>
        <p:spPr bwMode="auto">
          <a:xfrm>
            <a:off x="3141128" y="5003353"/>
            <a:ext cx="5149850" cy="1569660"/>
          </a:xfrm>
          <a:prstGeom prst="rect">
            <a:avLst/>
          </a:prstGeom>
          <a:solidFill>
            <a:srgbClr val="FF0000"/>
          </a:solidFill>
          <a:ln>
            <a:noFill/>
          </a:ln>
          <a:effectLst/>
        </p:spPr>
        <p:txBody>
          <a:bodyPr>
            <a:spAutoFit/>
          </a:bodyPr>
          <a:lstStyle>
            <a:lvl1pPr marL="354013" indent="-354013">
              <a:spcBef>
                <a:spcPct val="0"/>
              </a:spcBef>
              <a:defRPr sz="2400">
                <a:solidFill>
                  <a:schemeClr val="tx1"/>
                </a:solidFill>
                <a:latin typeface="Times New Roman" panose="02020603050405020304" pitchFamily="18" charset="0"/>
              </a:defRPr>
            </a:lvl1pPr>
            <a:lvl2pPr marL="533400">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6600"/>
              </a:buClr>
              <a:buFont typeface="Wingdings" panose="05000000000000000000" pitchFamily="2" charset="2"/>
              <a:buChar char="l"/>
            </a:pPr>
            <a:r>
              <a:rPr lang="en-GB" sz="3200" dirty="0">
                <a:latin typeface="Comic Sans MS" panose="030F0702030302020204" pitchFamily="66" charset="0"/>
              </a:rPr>
              <a:t>The third simplest alkane is </a:t>
            </a:r>
            <a:r>
              <a:rPr lang="en-GB" sz="3200" b="1" dirty="0">
                <a:latin typeface="Comic Sans MS" panose="030F0702030302020204" pitchFamily="66" charset="0"/>
              </a:rPr>
              <a:t>propane</a:t>
            </a:r>
            <a:r>
              <a:rPr lang="en-GB" sz="3200" dirty="0">
                <a:latin typeface="Comic Sans MS" panose="030F0702030302020204" pitchFamily="66" charset="0"/>
              </a:rPr>
              <a:t>. It has the formula C</a:t>
            </a:r>
            <a:r>
              <a:rPr lang="en-GB" sz="3200" baseline="-25000" dirty="0">
                <a:latin typeface="Comic Sans MS" panose="030F0702030302020204" pitchFamily="66" charset="0"/>
              </a:rPr>
              <a:t>3</a:t>
            </a:r>
            <a:r>
              <a:rPr lang="en-GB" sz="3200" dirty="0">
                <a:latin typeface="Comic Sans MS" panose="030F0702030302020204" pitchFamily="66" charset="0"/>
              </a:rPr>
              <a:t>H</a:t>
            </a:r>
            <a:r>
              <a:rPr lang="en-GB" sz="3200" baseline="-25000" dirty="0">
                <a:latin typeface="Comic Sans MS" panose="030F0702030302020204" pitchFamily="66" charset="0"/>
              </a:rPr>
              <a:t>8</a:t>
            </a:r>
            <a:r>
              <a:rPr lang="en-GB" sz="3200" dirty="0">
                <a:solidFill>
                  <a:srgbClr val="010066"/>
                </a:solidFill>
                <a:latin typeface="Comic Sans MS" panose="030F0702030302020204" pitchFamily="66" charset="0"/>
              </a:rPr>
              <a:t>.</a:t>
            </a:r>
          </a:p>
        </p:txBody>
      </p:sp>
      <p:pic>
        <p:nvPicPr>
          <p:cNvPr id="192560" name="Picture 48" descr="propa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29998" y="5008564"/>
            <a:ext cx="2411412" cy="1430337"/>
          </a:xfrm>
          <a:prstGeom prst="rect">
            <a:avLst/>
          </a:prstGeom>
          <a:noFill/>
          <a:extLst>
            <a:ext uri="{909E8E84-426E-40DD-AFC4-6F175D3DCCD1}">
              <a14:hiddenFill xmlns:a14="http://schemas.microsoft.com/office/drawing/2010/main">
                <a:solidFill>
                  <a:srgbClr val="FFFFFF"/>
                </a:solidFill>
              </a14:hiddenFill>
            </a:ext>
          </a:extLst>
        </p:spPr>
      </p:pic>
      <p:pic>
        <p:nvPicPr>
          <p:cNvPr id="192563" name="Picture 51" descr="notes_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67788" y="150813"/>
            <a:ext cx="442912" cy="38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061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2533"/>
                                        </p:tgtEl>
                                        <p:attrNameLst>
                                          <p:attrName>style.visibility</p:attrName>
                                        </p:attrNameLst>
                                      </p:cBhvr>
                                      <p:to>
                                        <p:strVal val="visible"/>
                                      </p:to>
                                    </p:set>
                                    <p:animEffect transition="in" filter="dissolve">
                                      <p:cBhvr>
                                        <p:cTn id="7" dur="500"/>
                                        <p:tgtEl>
                                          <p:spTgt spid="192533"/>
                                        </p:tgtEl>
                                      </p:cBhvr>
                                    </p:animEffect>
                                  </p:childTnLst>
                                </p:cTn>
                              </p:par>
                            </p:childTnLst>
                          </p:cTn>
                        </p:par>
                        <p:par>
                          <p:cTn id="8" fill="hold" nodeType="afterGroup">
                            <p:stCondLst>
                              <p:cond delay="500"/>
                            </p:stCondLst>
                            <p:childTnLst>
                              <p:par>
                                <p:cTn id="9" presetID="22" presetClass="entr" presetSubtype="8" fill="hold" nodeType="afterEffect">
                                  <p:stCondLst>
                                    <p:cond delay="500"/>
                                  </p:stCondLst>
                                  <p:childTnLst>
                                    <p:set>
                                      <p:cBhvr>
                                        <p:cTn id="10" dur="1" fill="hold">
                                          <p:stCondLst>
                                            <p:cond delay="0"/>
                                          </p:stCondLst>
                                        </p:cTn>
                                        <p:tgtEl>
                                          <p:spTgt spid="192558"/>
                                        </p:tgtEl>
                                        <p:attrNameLst>
                                          <p:attrName>style.visibility</p:attrName>
                                        </p:attrNameLst>
                                      </p:cBhvr>
                                      <p:to>
                                        <p:strVal val="visible"/>
                                      </p:to>
                                    </p:set>
                                    <p:animEffect transition="in" filter="wipe(left)">
                                      <p:cBhvr>
                                        <p:cTn id="11" dur="500"/>
                                        <p:tgtEl>
                                          <p:spTgt spid="19255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92552"/>
                                        </p:tgtEl>
                                        <p:attrNameLst>
                                          <p:attrName>style.visibility</p:attrName>
                                        </p:attrNameLst>
                                      </p:cBhvr>
                                      <p:to>
                                        <p:strVal val="visible"/>
                                      </p:to>
                                    </p:set>
                                    <p:animEffect transition="in" filter="dissolve">
                                      <p:cBhvr>
                                        <p:cTn id="16" dur="500"/>
                                        <p:tgtEl>
                                          <p:spTgt spid="192552"/>
                                        </p:tgtEl>
                                      </p:cBhvr>
                                    </p:animEffect>
                                  </p:childTnLst>
                                </p:cTn>
                              </p:par>
                            </p:childTnLst>
                          </p:cTn>
                        </p:par>
                        <p:par>
                          <p:cTn id="17" fill="hold" nodeType="afterGroup">
                            <p:stCondLst>
                              <p:cond delay="500"/>
                            </p:stCondLst>
                            <p:childTnLst>
                              <p:par>
                                <p:cTn id="18" presetID="22" presetClass="entr" presetSubtype="8" fill="hold" nodeType="afterEffect">
                                  <p:stCondLst>
                                    <p:cond delay="500"/>
                                  </p:stCondLst>
                                  <p:childTnLst>
                                    <p:set>
                                      <p:cBhvr>
                                        <p:cTn id="19" dur="1" fill="hold">
                                          <p:stCondLst>
                                            <p:cond delay="0"/>
                                          </p:stCondLst>
                                        </p:cTn>
                                        <p:tgtEl>
                                          <p:spTgt spid="192557"/>
                                        </p:tgtEl>
                                        <p:attrNameLst>
                                          <p:attrName>style.visibility</p:attrName>
                                        </p:attrNameLst>
                                      </p:cBhvr>
                                      <p:to>
                                        <p:strVal val="visible"/>
                                      </p:to>
                                    </p:set>
                                    <p:animEffect transition="in" filter="wipe(left)">
                                      <p:cBhvr>
                                        <p:cTn id="20" dur="500"/>
                                        <p:tgtEl>
                                          <p:spTgt spid="19255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92559"/>
                                        </p:tgtEl>
                                        <p:attrNameLst>
                                          <p:attrName>style.visibility</p:attrName>
                                        </p:attrNameLst>
                                      </p:cBhvr>
                                      <p:to>
                                        <p:strVal val="visible"/>
                                      </p:to>
                                    </p:set>
                                    <p:animEffect transition="in" filter="dissolve">
                                      <p:cBhvr>
                                        <p:cTn id="25" dur="500"/>
                                        <p:tgtEl>
                                          <p:spTgt spid="192559"/>
                                        </p:tgtEl>
                                      </p:cBhvr>
                                    </p:animEffect>
                                  </p:childTnLst>
                                </p:cTn>
                              </p:par>
                            </p:childTnLst>
                          </p:cTn>
                        </p:par>
                        <p:par>
                          <p:cTn id="26" fill="hold" nodeType="afterGroup">
                            <p:stCondLst>
                              <p:cond delay="500"/>
                            </p:stCondLst>
                            <p:childTnLst>
                              <p:par>
                                <p:cTn id="27" presetID="22" presetClass="entr" presetSubtype="8" fill="hold" nodeType="afterEffect">
                                  <p:stCondLst>
                                    <p:cond delay="500"/>
                                  </p:stCondLst>
                                  <p:childTnLst>
                                    <p:set>
                                      <p:cBhvr>
                                        <p:cTn id="28" dur="1" fill="hold">
                                          <p:stCondLst>
                                            <p:cond delay="0"/>
                                          </p:stCondLst>
                                        </p:cTn>
                                        <p:tgtEl>
                                          <p:spTgt spid="192560"/>
                                        </p:tgtEl>
                                        <p:attrNameLst>
                                          <p:attrName>style.visibility</p:attrName>
                                        </p:attrNameLst>
                                      </p:cBhvr>
                                      <p:to>
                                        <p:strVal val="visible"/>
                                      </p:to>
                                    </p:set>
                                    <p:animEffect transition="in" filter="wipe(left)">
                                      <p:cBhvr>
                                        <p:cTn id="29" dur="500"/>
                                        <p:tgtEl>
                                          <p:spTgt spid="192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33" grpId="0" animBg="1"/>
      <p:bldP spid="192552" grpId="0" animBg="1"/>
      <p:bldP spid="1925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25" name="Rectangle 13"/>
          <p:cNvSpPr>
            <a:spLocks noGrp="1" noChangeArrowheads="1"/>
          </p:cNvSpPr>
          <p:nvPr>
            <p:ph type="title"/>
          </p:nvPr>
        </p:nvSpPr>
        <p:spPr/>
        <p:txBody>
          <a:bodyPr/>
          <a:lstStyle/>
          <a:p>
            <a:r>
              <a:rPr lang="en-GB"/>
              <a:t>Fractional distillation of crude oil</a:t>
            </a:r>
          </a:p>
        </p:txBody>
      </p:sp>
      <p:sp>
        <p:nvSpPr>
          <p:cNvPr id="13327" name="Rectangle 15"/>
          <p:cNvSpPr>
            <a:spLocks noChangeArrowheads="1"/>
          </p:cNvSpPr>
          <p:nvPr/>
        </p:nvSpPr>
        <p:spPr bwMode="auto">
          <a:xfrm>
            <a:off x="3994150" y="1632437"/>
            <a:ext cx="6673850" cy="1200329"/>
          </a:xfrm>
          <a:prstGeom prst="rect">
            <a:avLst/>
          </a:prstGeom>
          <a:solidFill>
            <a:srgbClr val="FF0000"/>
          </a:solidFill>
          <a:ln>
            <a:noFill/>
          </a:ln>
          <a:effectLst/>
        </p:spPr>
        <p:txBody>
          <a:bodyPr>
            <a:spAutoFit/>
          </a:bodyPr>
          <a:lstStyle>
            <a:lvl1pPr marL="361950" indent="-361950">
              <a:spcBef>
                <a:spcPct val="0"/>
              </a:spcBef>
              <a:defRPr sz="2400">
                <a:solidFill>
                  <a:schemeClr val="tx1"/>
                </a:solidFill>
                <a:latin typeface="Times New Roman" panose="02020603050405020304" pitchFamily="18" charset="0"/>
              </a:defRPr>
            </a:lvl1pPr>
            <a:lvl2pPr marL="541338">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b="1" dirty="0">
                <a:solidFill>
                  <a:srgbClr val="FF6600"/>
                </a:solidFill>
                <a:latin typeface="Arial" panose="020B0604020202020204" pitchFamily="34" charset="0"/>
              </a:rPr>
              <a:t>1.</a:t>
            </a:r>
            <a:r>
              <a:rPr lang="en-GB" dirty="0">
                <a:solidFill>
                  <a:srgbClr val="000066"/>
                </a:solidFill>
                <a:latin typeface="Arial" panose="020B0604020202020204" pitchFamily="34" charset="0"/>
              </a:rPr>
              <a:t>	</a:t>
            </a:r>
            <a:r>
              <a:rPr lang="en-GB" dirty="0">
                <a:solidFill>
                  <a:srgbClr val="000066"/>
                </a:solidFill>
                <a:latin typeface="Comic Sans MS" panose="030F0702030302020204" pitchFamily="66" charset="0"/>
              </a:rPr>
              <a:t>Oil is heated to about 450</a:t>
            </a:r>
            <a:r>
              <a:rPr lang="en-GB" sz="1000" dirty="0">
                <a:solidFill>
                  <a:srgbClr val="000066"/>
                </a:solidFill>
                <a:latin typeface="Comic Sans MS" panose="030F0702030302020204" pitchFamily="66" charset="0"/>
              </a:rPr>
              <a:t> </a:t>
            </a:r>
            <a:r>
              <a:rPr lang="en-US" dirty="0">
                <a:solidFill>
                  <a:srgbClr val="000066"/>
                </a:solidFill>
                <a:latin typeface="Comic Sans MS" panose="030F0702030302020204" pitchFamily="66" charset="0"/>
                <a:cs typeface="Arial" panose="020B0604020202020204" pitchFamily="34" charset="0"/>
              </a:rPr>
              <a:t>°</a:t>
            </a:r>
            <a:r>
              <a:rPr lang="en-GB" dirty="0">
                <a:solidFill>
                  <a:srgbClr val="000066"/>
                </a:solidFill>
                <a:latin typeface="Comic Sans MS" panose="030F0702030302020204" pitchFamily="66" charset="0"/>
              </a:rPr>
              <a:t>C and pumped into the bottom of a tall tower called a </a:t>
            </a:r>
            <a:r>
              <a:rPr lang="en-GB" b="1" dirty="0">
                <a:latin typeface="Comic Sans MS" panose="030F0702030302020204" pitchFamily="66" charset="0"/>
              </a:rPr>
              <a:t>fractionating column</a:t>
            </a:r>
            <a:r>
              <a:rPr lang="en-GB" dirty="0">
                <a:solidFill>
                  <a:srgbClr val="000066"/>
                </a:solidFill>
                <a:latin typeface="Comic Sans MS" panose="030F0702030302020204" pitchFamily="66" charset="0"/>
              </a:rPr>
              <a:t>, where it vaporizes.</a:t>
            </a:r>
          </a:p>
        </p:txBody>
      </p:sp>
      <p:sp>
        <p:nvSpPr>
          <p:cNvPr id="13328" name="Rectangle 16"/>
          <p:cNvSpPr>
            <a:spLocks noChangeArrowheads="1"/>
          </p:cNvSpPr>
          <p:nvPr/>
        </p:nvSpPr>
        <p:spPr bwMode="auto">
          <a:xfrm>
            <a:off x="3994150" y="2832766"/>
            <a:ext cx="6673850" cy="1200329"/>
          </a:xfrm>
          <a:prstGeom prst="rect">
            <a:avLst/>
          </a:prstGeom>
          <a:solidFill>
            <a:srgbClr val="FF0000"/>
          </a:solidFill>
          <a:ln>
            <a:noFill/>
          </a:ln>
          <a:effectLst/>
        </p:spPr>
        <p:txBody>
          <a:bodyPr>
            <a:spAutoFit/>
          </a:bodyPr>
          <a:lstStyle>
            <a:lvl1pPr marL="361950" indent="-361950">
              <a:spcBef>
                <a:spcPct val="0"/>
              </a:spcBef>
              <a:defRPr sz="2400">
                <a:solidFill>
                  <a:schemeClr val="tx1"/>
                </a:solidFill>
                <a:latin typeface="Times New Roman" panose="02020603050405020304" pitchFamily="18" charset="0"/>
              </a:defRPr>
            </a:lvl1pPr>
            <a:lvl2pPr marL="541338">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b="1" dirty="0">
                <a:solidFill>
                  <a:srgbClr val="FF6600"/>
                </a:solidFill>
                <a:latin typeface="Comic Sans MS" panose="030F0702030302020204" pitchFamily="66" charset="0"/>
              </a:rPr>
              <a:t>2.</a:t>
            </a:r>
            <a:r>
              <a:rPr lang="en-GB" dirty="0">
                <a:solidFill>
                  <a:srgbClr val="000066"/>
                </a:solidFill>
                <a:latin typeface="Comic Sans MS" panose="030F0702030302020204" pitchFamily="66" charset="0"/>
              </a:rPr>
              <a:t>	</a:t>
            </a:r>
            <a:r>
              <a:rPr lang="en-GB" dirty="0">
                <a:solidFill>
                  <a:srgbClr val="000066"/>
                </a:solidFill>
                <a:latin typeface="Comic Sans MS" panose="030F0702030302020204" pitchFamily="66" charset="0"/>
                <a:cs typeface="Arial" panose="020B0604020202020204" pitchFamily="34" charset="0"/>
              </a:rPr>
              <a:t>The column is very hot at the bottom but much cooler at the top. As the vaporized oil rises, it cools and condenses.</a:t>
            </a:r>
          </a:p>
        </p:txBody>
      </p:sp>
      <p:sp>
        <p:nvSpPr>
          <p:cNvPr id="13331" name="Rectangle 19"/>
          <p:cNvSpPr>
            <a:spLocks noChangeArrowheads="1"/>
          </p:cNvSpPr>
          <p:nvPr/>
        </p:nvSpPr>
        <p:spPr bwMode="auto">
          <a:xfrm>
            <a:off x="3994150" y="3974844"/>
            <a:ext cx="6673850" cy="1200329"/>
          </a:xfrm>
          <a:prstGeom prst="rect">
            <a:avLst/>
          </a:prstGeom>
          <a:solidFill>
            <a:srgbClr val="FF0000"/>
          </a:solidFill>
          <a:ln>
            <a:noFill/>
          </a:ln>
          <a:effectLst/>
        </p:spPr>
        <p:txBody>
          <a:bodyPr>
            <a:spAutoFit/>
          </a:bodyPr>
          <a:lstStyle>
            <a:lvl1pPr marL="361950" indent="-361950">
              <a:spcBef>
                <a:spcPct val="0"/>
              </a:spcBef>
              <a:defRPr sz="2400">
                <a:solidFill>
                  <a:schemeClr val="tx1"/>
                </a:solidFill>
                <a:latin typeface="Times New Roman" panose="02020603050405020304" pitchFamily="18" charset="0"/>
              </a:defRPr>
            </a:lvl1pPr>
            <a:lvl2pPr marL="541338">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b="1" dirty="0">
                <a:solidFill>
                  <a:srgbClr val="FF6600"/>
                </a:solidFill>
                <a:latin typeface="Arial" panose="020B0604020202020204" pitchFamily="34" charset="0"/>
              </a:rPr>
              <a:t>3.</a:t>
            </a:r>
            <a:r>
              <a:rPr lang="en-GB" dirty="0">
                <a:solidFill>
                  <a:srgbClr val="000066"/>
                </a:solidFill>
                <a:latin typeface="Arial" panose="020B0604020202020204" pitchFamily="34" charset="0"/>
              </a:rPr>
              <a:t>	</a:t>
            </a:r>
            <a:r>
              <a:rPr lang="en-GB" dirty="0">
                <a:solidFill>
                  <a:srgbClr val="000066"/>
                </a:solidFill>
                <a:latin typeface="Comic Sans MS" panose="030F0702030302020204" pitchFamily="66" charset="0"/>
              </a:rPr>
              <a:t>Heavy fractions (containing large molecules) have a high boiling point and condense near the bottom of the column. </a:t>
            </a:r>
          </a:p>
        </p:txBody>
      </p:sp>
      <p:pic>
        <p:nvPicPr>
          <p:cNvPr id="13333" name="Picture 21" descr="fd_colum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962" y="1731722"/>
            <a:ext cx="2166938" cy="4457700"/>
          </a:xfrm>
          <a:prstGeom prst="rect">
            <a:avLst/>
          </a:prstGeom>
          <a:noFill/>
          <a:extLst>
            <a:ext uri="{909E8E84-426E-40DD-AFC4-6F175D3DCCD1}">
              <a14:hiddenFill xmlns:a14="http://schemas.microsoft.com/office/drawing/2010/main">
                <a:solidFill>
                  <a:srgbClr val="FFFFFF"/>
                </a:solidFill>
              </a14:hiddenFill>
            </a:ext>
          </a:extLst>
        </p:spPr>
      </p:pic>
      <p:sp>
        <p:nvSpPr>
          <p:cNvPr id="13332" name="Rectangle 20"/>
          <p:cNvSpPr>
            <a:spLocks noChangeArrowheads="1"/>
          </p:cNvSpPr>
          <p:nvPr/>
        </p:nvSpPr>
        <p:spPr bwMode="auto">
          <a:xfrm>
            <a:off x="3965575" y="5176446"/>
            <a:ext cx="6702425" cy="1569660"/>
          </a:xfrm>
          <a:prstGeom prst="rect">
            <a:avLst/>
          </a:prstGeom>
          <a:solidFill>
            <a:srgbClr val="FF0000"/>
          </a:solidFill>
          <a:ln>
            <a:noFill/>
          </a:ln>
          <a:effectLst/>
        </p:spPr>
        <p:txBody>
          <a:bodyPr>
            <a:spAutoFit/>
          </a:bodyPr>
          <a:lstStyle>
            <a:lvl1pPr marL="361950" indent="-361950">
              <a:spcBef>
                <a:spcPct val="0"/>
              </a:spcBef>
              <a:defRPr sz="2400">
                <a:solidFill>
                  <a:schemeClr val="tx1"/>
                </a:solidFill>
                <a:latin typeface="Times New Roman" panose="02020603050405020304" pitchFamily="18" charset="0"/>
              </a:defRPr>
            </a:lvl1pPr>
            <a:lvl2pPr marL="541338">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b="1" dirty="0">
                <a:solidFill>
                  <a:srgbClr val="FF6600"/>
                </a:solidFill>
                <a:latin typeface="Arial" panose="020B0604020202020204" pitchFamily="34" charset="0"/>
              </a:rPr>
              <a:t>4.</a:t>
            </a:r>
            <a:r>
              <a:rPr lang="en-GB" dirty="0">
                <a:solidFill>
                  <a:srgbClr val="000066"/>
                </a:solidFill>
                <a:latin typeface="Arial" panose="020B0604020202020204" pitchFamily="34" charset="0"/>
              </a:rPr>
              <a:t>	</a:t>
            </a:r>
            <a:r>
              <a:rPr lang="en-GB" dirty="0">
                <a:solidFill>
                  <a:srgbClr val="000066"/>
                </a:solidFill>
                <a:latin typeface="Comic Sans MS" panose="030F0702030302020204" pitchFamily="66" charset="0"/>
              </a:rPr>
              <a:t>Lighter fractions (containing small molecules) have a lower boiling point and condense</a:t>
            </a:r>
            <a:br>
              <a:rPr lang="en-GB" dirty="0">
                <a:solidFill>
                  <a:srgbClr val="000066"/>
                </a:solidFill>
                <a:latin typeface="Comic Sans MS" panose="030F0702030302020204" pitchFamily="66" charset="0"/>
              </a:rPr>
            </a:br>
            <a:r>
              <a:rPr lang="en-GB" dirty="0">
                <a:solidFill>
                  <a:srgbClr val="000066"/>
                </a:solidFill>
                <a:latin typeface="Comic Sans MS" panose="030F0702030302020204" pitchFamily="66" charset="0"/>
              </a:rPr>
              <a:t>further up the column.</a:t>
            </a:r>
          </a:p>
        </p:txBody>
      </p:sp>
    </p:spTree>
    <p:extLst>
      <p:ext uri="{BB962C8B-B14F-4D97-AF65-F5344CB8AC3E}">
        <p14:creationId xmlns:p14="http://schemas.microsoft.com/office/powerpoint/2010/main" val="1239136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27"/>
                                        </p:tgtEl>
                                        <p:attrNameLst>
                                          <p:attrName>style.visibility</p:attrName>
                                        </p:attrNameLst>
                                      </p:cBhvr>
                                      <p:to>
                                        <p:strVal val="visible"/>
                                      </p:to>
                                    </p:set>
                                    <p:animEffect transition="in" filter="dissolve">
                                      <p:cBhvr>
                                        <p:cTn id="7" dur="500"/>
                                        <p:tgtEl>
                                          <p:spTgt spid="1332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3333"/>
                                        </p:tgtEl>
                                        <p:attrNameLst>
                                          <p:attrName>style.visibility</p:attrName>
                                        </p:attrNameLst>
                                      </p:cBhvr>
                                      <p:to>
                                        <p:strVal val="visible"/>
                                      </p:to>
                                    </p:set>
                                    <p:animEffect transition="in" filter="wipe(left)">
                                      <p:cBhvr>
                                        <p:cTn id="11" dur="500"/>
                                        <p:tgtEl>
                                          <p:spTgt spid="1333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3328"/>
                                        </p:tgtEl>
                                        <p:attrNameLst>
                                          <p:attrName>style.visibility</p:attrName>
                                        </p:attrNameLst>
                                      </p:cBhvr>
                                      <p:to>
                                        <p:strVal val="visible"/>
                                      </p:to>
                                    </p:set>
                                    <p:animEffect transition="in" filter="dissolve">
                                      <p:cBhvr>
                                        <p:cTn id="16" dur="500"/>
                                        <p:tgtEl>
                                          <p:spTgt spid="1332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331"/>
                                        </p:tgtEl>
                                        <p:attrNameLst>
                                          <p:attrName>style.visibility</p:attrName>
                                        </p:attrNameLst>
                                      </p:cBhvr>
                                      <p:to>
                                        <p:strVal val="visible"/>
                                      </p:to>
                                    </p:set>
                                    <p:animEffect transition="in" filter="dissolve">
                                      <p:cBhvr>
                                        <p:cTn id="21" dur="500"/>
                                        <p:tgtEl>
                                          <p:spTgt spid="133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3332"/>
                                        </p:tgtEl>
                                        <p:attrNameLst>
                                          <p:attrName>style.visibility</p:attrName>
                                        </p:attrNameLst>
                                      </p:cBhvr>
                                      <p:to>
                                        <p:strVal val="visible"/>
                                      </p:to>
                                    </p:set>
                                    <p:animEffect transition="in" filter="dissolve">
                                      <p:cBhvr>
                                        <p:cTn id="26" dur="500"/>
                                        <p:tgtEl>
                                          <p:spTgt spid="13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animBg="1"/>
      <p:bldP spid="13328" grpId="0" animBg="1"/>
      <p:bldP spid="13331" grpId="0" animBg="1"/>
      <p:bldP spid="1333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GB"/>
              <a:t>Catalytic cracking</a:t>
            </a:r>
          </a:p>
        </p:txBody>
      </p:sp>
      <p:sp>
        <p:nvSpPr>
          <p:cNvPr id="275460" name="Rectangle 4"/>
          <p:cNvSpPr>
            <a:spLocks noChangeArrowheads="1"/>
          </p:cNvSpPr>
          <p:nvPr/>
        </p:nvSpPr>
        <p:spPr bwMode="auto">
          <a:xfrm>
            <a:off x="830263" y="1756461"/>
            <a:ext cx="8580437" cy="1569660"/>
          </a:xfrm>
          <a:prstGeom prst="rect">
            <a:avLst/>
          </a:prstGeom>
          <a:solidFill>
            <a:srgbClr val="FF0000"/>
          </a:solidFill>
          <a:ln>
            <a:noFill/>
          </a:ln>
          <a:effectLst/>
        </p:spPr>
        <p:txBody>
          <a:bodyPr>
            <a:spAutoFit/>
          </a:bodyPr>
          <a:lstStyle/>
          <a:p>
            <a:r>
              <a:rPr lang="en-GB" sz="2400" dirty="0">
                <a:latin typeface="Comic Sans MS" panose="030F0702030302020204" pitchFamily="66" charset="0"/>
              </a:rPr>
              <a:t>Large hydrocarbon molecules can be broken down into smaller molecules using a catalyst. This is called </a:t>
            </a:r>
            <a:r>
              <a:rPr lang="en-GB" sz="2400" b="1" dirty="0">
                <a:latin typeface="Comic Sans MS" panose="030F0702030302020204" pitchFamily="66" charset="0"/>
              </a:rPr>
              <a:t>catalytic cracking</a:t>
            </a:r>
            <a:r>
              <a:rPr lang="en-GB" sz="2400" dirty="0">
                <a:latin typeface="Comic Sans MS" panose="030F0702030302020204" pitchFamily="66" charset="0"/>
              </a:rPr>
              <a:t>, and is an example of a </a:t>
            </a:r>
            <a:r>
              <a:rPr lang="en-GB" sz="2400" b="1" dirty="0">
                <a:solidFill>
                  <a:srgbClr val="FF6600"/>
                </a:solidFill>
                <a:latin typeface="Comic Sans MS" panose="030F0702030302020204" pitchFamily="66" charset="0"/>
              </a:rPr>
              <a:t>t</a:t>
            </a:r>
            <a:r>
              <a:rPr lang="en-GB" sz="2400" b="1" dirty="0">
                <a:latin typeface="Comic Sans MS" panose="030F0702030302020204" pitchFamily="66" charset="0"/>
              </a:rPr>
              <a:t>hermal decomposition</a:t>
            </a:r>
            <a:r>
              <a:rPr lang="en-GB" sz="2400" dirty="0">
                <a:latin typeface="Comic Sans MS" panose="030F0702030302020204" pitchFamily="66" charset="0"/>
              </a:rPr>
              <a:t> reaction.</a:t>
            </a:r>
          </a:p>
        </p:txBody>
      </p:sp>
      <p:sp>
        <p:nvSpPr>
          <p:cNvPr id="275462" name="Rectangle 6"/>
          <p:cNvSpPr>
            <a:spLocks noChangeArrowheads="1"/>
          </p:cNvSpPr>
          <p:nvPr/>
        </p:nvSpPr>
        <p:spPr bwMode="auto">
          <a:xfrm>
            <a:off x="1655172" y="3497021"/>
            <a:ext cx="6930618" cy="1569660"/>
          </a:xfrm>
          <a:prstGeom prst="rect">
            <a:avLst/>
          </a:prstGeom>
          <a:solidFill>
            <a:srgbClr val="FF0000"/>
          </a:solidFill>
          <a:ln>
            <a:noFill/>
          </a:ln>
          <a:effectLst/>
        </p:spPr>
        <p:txBody>
          <a:bodyPr wrap="square">
            <a:spAutoFit/>
          </a:bodyPr>
          <a:lstStyle/>
          <a:p>
            <a:r>
              <a:rPr lang="en-GB" sz="2400" dirty="0">
                <a:latin typeface="Comic Sans MS" panose="030F0702030302020204" pitchFamily="66" charset="0"/>
              </a:rPr>
              <a:t>The hydrocarbon molecules are heated until they turn into vapour, and then mixed with a catalyst. The molecules break apart, forming smaller alkanes and </a:t>
            </a:r>
            <a:r>
              <a:rPr lang="en-GB" sz="2400" b="1" dirty="0">
                <a:latin typeface="Comic Sans MS" panose="030F0702030302020204" pitchFamily="66" charset="0"/>
              </a:rPr>
              <a:t>alkenes</a:t>
            </a:r>
            <a:r>
              <a:rPr lang="en-GB" sz="2400" dirty="0"/>
              <a:t>.</a:t>
            </a:r>
          </a:p>
        </p:txBody>
      </p:sp>
      <p:sp>
        <p:nvSpPr>
          <p:cNvPr id="275463" name="Rectangle 7"/>
          <p:cNvSpPr>
            <a:spLocks noChangeArrowheads="1"/>
          </p:cNvSpPr>
          <p:nvPr/>
        </p:nvSpPr>
        <p:spPr bwMode="auto">
          <a:xfrm>
            <a:off x="1852612" y="5695113"/>
            <a:ext cx="6419517" cy="830997"/>
          </a:xfrm>
          <a:prstGeom prst="rect">
            <a:avLst/>
          </a:prstGeom>
          <a:solidFill>
            <a:srgbClr val="FF0000"/>
          </a:solidFill>
          <a:ln>
            <a:noFill/>
          </a:ln>
          <a:effectLst/>
        </p:spPr>
        <p:txBody>
          <a:bodyPr wrap="square">
            <a:spAutoFit/>
          </a:bodyPr>
          <a:lstStyle/>
          <a:p>
            <a:r>
              <a:rPr lang="en-GB" sz="2400" dirty="0">
                <a:latin typeface="Comic Sans MS" panose="030F0702030302020204" pitchFamily="66" charset="0"/>
              </a:rPr>
              <a:t>Alkenes are reactive molecules that are used to make plastics and other chemicals</a:t>
            </a:r>
            <a:r>
              <a:rPr lang="en-GB" dirty="0">
                <a:latin typeface="Comic Sans MS" panose="030F0702030302020204" pitchFamily="66" charset="0"/>
              </a:rPr>
              <a:t>.</a:t>
            </a:r>
          </a:p>
        </p:txBody>
      </p:sp>
      <p:pic>
        <p:nvPicPr>
          <p:cNvPr id="275465" name="Picture 9" descr="notes_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7788" y="150813"/>
            <a:ext cx="442912" cy="387350"/>
          </a:xfrm>
          <a:prstGeom prst="rect">
            <a:avLst/>
          </a:prstGeom>
          <a:noFill/>
          <a:extLst>
            <a:ext uri="{909E8E84-426E-40DD-AFC4-6F175D3DCCD1}">
              <a14:hiddenFill xmlns:a14="http://schemas.microsoft.com/office/drawing/2010/main">
                <a:solidFill>
                  <a:srgbClr val="FFFFFF"/>
                </a:solidFill>
              </a14:hiddenFill>
            </a:ext>
          </a:extLst>
        </p:spPr>
      </p:pic>
      <p:grpSp>
        <p:nvGrpSpPr>
          <p:cNvPr id="275470" name="Group 14"/>
          <p:cNvGrpSpPr>
            <a:grpSpLocks/>
          </p:cNvGrpSpPr>
          <p:nvPr/>
        </p:nvGrpSpPr>
        <p:grpSpPr bwMode="auto">
          <a:xfrm>
            <a:off x="9029333" y="2299668"/>
            <a:ext cx="2598737" cy="4041775"/>
            <a:chOff x="3621" y="1374"/>
            <a:chExt cx="1637" cy="2546"/>
          </a:xfrm>
        </p:grpSpPr>
        <p:pic>
          <p:nvPicPr>
            <p:cNvPr id="275467" name="Picture 11" descr="long_cha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1" y="1374"/>
              <a:ext cx="1637" cy="671"/>
            </a:xfrm>
            <a:prstGeom prst="rect">
              <a:avLst/>
            </a:prstGeom>
            <a:noFill/>
            <a:extLst>
              <a:ext uri="{909E8E84-426E-40DD-AFC4-6F175D3DCCD1}">
                <a14:hiddenFill xmlns:a14="http://schemas.microsoft.com/office/drawing/2010/main">
                  <a:solidFill>
                    <a:srgbClr val="FFFFFF"/>
                  </a:solidFill>
                </a14:hiddenFill>
              </a:ext>
            </a:extLst>
          </p:spPr>
        </p:pic>
        <p:pic>
          <p:nvPicPr>
            <p:cNvPr id="275468" name="Picture 12" descr="short-chai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4" y="3117"/>
              <a:ext cx="1372" cy="803"/>
            </a:xfrm>
            <a:prstGeom prst="rect">
              <a:avLst/>
            </a:prstGeom>
            <a:noFill/>
            <a:extLst>
              <a:ext uri="{909E8E84-426E-40DD-AFC4-6F175D3DCCD1}">
                <a14:hiddenFill xmlns:a14="http://schemas.microsoft.com/office/drawing/2010/main">
                  <a:solidFill>
                    <a:srgbClr val="FFFFFF"/>
                  </a:solidFill>
                </a14:hiddenFill>
              </a:ext>
            </a:extLst>
          </p:spPr>
        </p:pic>
        <p:sp>
          <p:nvSpPr>
            <p:cNvPr id="275469" name="Line 13"/>
            <p:cNvSpPr>
              <a:spLocks noChangeShapeType="1"/>
            </p:cNvSpPr>
            <p:nvPr/>
          </p:nvSpPr>
          <p:spPr bwMode="auto">
            <a:xfrm>
              <a:off x="4440" y="2303"/>
              <a:ext cx="0" cy="521"/>
            </a:xfrm>
            <a:prstGeom prst="line">
              <a:avLst/>
            </a:prstGeom>
            <a:noFill/>
            <a:ln w="762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spTree>
    <p:extLst>
      <p:ext uri="{BB962C8B-B14F-4D97-AF65-F5344CB8AC3E}">
        <p14:creationId xmlns:p14="http://schemas.microsoft.com/office/powerpoint/2010/main" val="3736957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5462"/>
                                        </p:tgtEl>
                                        <p:attrNameLst>
                                          <p:attrName>style.visibility</p:attrName>
                                        </p:attrNameLst>
                                      </p:cBhvr>
                                      <p:to>
                                        <p:strVal val="visible"/>
                                      </p:to>
                                    </p:set>
                                    <p:animEffect transition="in" filter="dissolve">
                                      <p:cBhvr>
                                        <p:cTn id="7" dur="500"/>
                                        <p:tgtEl>
                                          <p:spTgt spid="275462"/>
                                        </p:tgtEl>
                                      </p:cBhvr>
                                    </p:animEffect>
                                  </p:childTnLst>
                                </p:cTn>
                              </p:par>
                            </p:childTnLst>
                          </p:cTn>
                        </p:par>
                        <p:par>
                          <p:cTn id="8" fill="hold" nodeType="afterGroup">
                            <p:stCondLst>
                              <p:cond delay="500"/>
                            </p:stCondLst>
                            <p:childTnLst>
                              <p:par>
                                <p:cTn id="9" presetID="22" presetClass="entr" presetSubtype="1" fill="hold" nodeType="afterEffect">
                                  <p:stCondLst>
                                    <p:cond delay="500"/>
                                  </p:stCondLst>
                                  <p:childTnLst>
                                    <p:set>
                                      <p:cBhvr>
                                        <p:cTn id="10" dur="1" fill="hold">
                                          <p:stCondLst>
                                            <p:cond delay="0"/>
                                          </p:stCondLst>
                                        </p:cTn>
                                        <p:tgtEl>
                                          <p:spTgt spid="275470"/>
                                        </p:tgtEl>
                                        <p:attrNameLst>
                                          <p:attrName>style.visibility</p:attrName>
                                        </p:attrNameLst>
                                      </p:cBhvr>
                                      <p:to>
                                        <p:strVal val="visible"/>
                                      </p:to>
                                    </p:set>
                                    <p:animEffect transition="in" filter="wipe(up)">
                                      <p:cBhvr>
                                        <p:cTn id="11" dur="1000"/>
                                        <p:tgtEl>
                                          <p:spTgt spid="27547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75463"/>
                                        </p:tgtEl>
                                        <p:attrNameLst>
                                          <p:attrName>style.visibility</p:attrName>
                                        </p:attrNameLst>
                                      </p:cBhvr>
                                      <p:to>
                                        <p:strVal val="visible"/>
                                      </p:to>
                                    </p:set>
                                    <p:animEffect transition="in" filter="dissolve">
                                      <p:cBhvr>
                                        <p:cTn id="16" dur="500"/>
                                        <p:tgtEl>
                                          <p:spTgt spid="275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2" grpId="0" animBg="1"/>
      <p:bldP spid="27546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GB"/>
              <a:t>What are alkenes?</a:t>
            </a:r>
          </a:p>
        </p:txBody>
      </p:sp>
      <p:sp>
        <p:nvSpPr>
          <p:cNvPr id="277507" name="Rectangle 3"/>
          <p:cNvSpPr>
            <a:spLocks noChangeArrowheads="1"/>
          </p:cNvSpPr>
          <p:nvPr/>
        </p:nvSpPr>
        <p:spPr bwMode="auto">
          <a:xfrm>
            <a:off x="257968" y="2441615"/>
            <a:ext cx="2107407" cy="3046988"/>
          </a:xfrm>
          <a:prstGeom prst="rect">
            <a:avLst/>
          </a:prstGeom>
          <a:solidFill>
            <a:srgbClr val="FF0000"/>
          </a:solidFill>
          <a:ln>
            <a:noFill/>
          </a:ln>
          <a:effectLst/>
        </p:spPr>
        <p:txBody>
          <a:bodyPr wrap="square">
            <a:spAutoFit/>
          </a:bodyPr>
          <a:lstStyle/>
          <a:p>
            <a:pPr>
              <a:spcBef>
                <a:spcPct val="0"/>
              </a:spcBef>
            </a:pPr>
            <a:r>
              <a:rPr lang="en-GB" sz="2400" dirty="0">
                <a:solidFill>
                  <a:srgbClr val="010066"/>
                </a:solidFill>
                <a:latin typeface="Comic Sans MS" panose="030F0702030302020204" pitchFamily="66" charset="0"/>
              </a:rPr>
              <a:t>Alkenes are a family of hydrocarbon compounds with the general formula </a:t>
            </a:r>
            <a:r>
              <a:rPr lang="en-GB" sz="2400" b="1" dirty="0">
                <a:latin typeface="Comic Sans MS" panose="030F0702030302020204" pitchFamily="66" charset="0"/>
              </a:rPr>
              <a:t>C</a:t>
            </a:r>
            <a:r>
              <a:rPr lang="en-GB" sz="2400" b="1" baseline="-25000" dirty="0">
                <a:latin typeface="Comic Sans MS" panose="030F0702030302020204" pitchFamily="66" charset="0"/>
              </a:rPr>
              <a:t>n</a:t>
            </a:r>
            <a:r>
              <a:rPr lang="en-GB" sz="2400" b="1" dirty="0">
                <a:latin typeface="Comic Sans MS" panose="030F0702030302020204" pitchFamily="66" charset="0"/>
              </a:rPr>
              <a:t>H</a:t>
            </a:r>
            <a:r>
              <a:rPr lang="en-GB" sz="2400" b="1" baseline="-25000" dirty="0">
                <a:latin typeface="Comic Sans MS" panose="030F0702030302020204" pitchFamily="66" charset="0"/>
              </a:rPr>
              <a:t>2n</a:t>
            </a:r>
            <a:r>
              <a:rPr lang="en-GB" dirty="0">
                <a:solidFill>
                  <a:srgbClr val="010066"/>
                </a:solidFill>
              </a:rPr>
              <a:t>.</a:t>
            </a:r>
          </a:p>
        </p:txBody>
      </p:sp>
      <p:sp>
        <p:nvSpPr>
          <p:cNvPr id="277515" name="Rectangle 11"/>
          <p:cNvSpPr>
            <a:spLocks noChangeArrowheads="1"/>
          </p:cNvSpPr>
          <p:nvPr/>
        </p:nvSpPr>
        <p:spPr bwMode="auto">
          <a:xfrm>
            <a:off x="2365376" y="1748601"/>
            <a:ext cx="8235950" cy="1200329"/>
          </a:xfrm>
          <a:prstGeom prst="rect">
            <a:avLst/>
          </a:prstGeom>
          <a:solidFill>
            <a:srgbClr val="FF0000"/>
          </a:solidFill>
          <a:ln>
            <a:noFill/>
          </a:ln>
          <a:effectLst/>
        </p:spPr>
        <p:txBody>
          <a:bodyPr>
            <a:spAutoFit/>
          </a:bodyPr>
          <a:lstStyle/>
          <a:p>
            <a:pPr>
              <a:spcBef>
                <a:spcPct val="0"/>
              </a:spcBef>
            </a:pPr>
            <a:r>
              <a:rPr lang="en-GB" sz="2400" dirty="0">
                <a:latin typeface="Comic Sans MS" panose="030F0702030302020204" pitchFamily="66" charset="0"/>
              </a:rPr>
              <a:t>Alkenes are very similar to alkanes, but they have one important difference: they contain at least one double covalent bond between carbon atoms.</a:t>
            </a:r>
          </a:p>
        </p:txBody>
      </p:sp>
      <p:sp>
        <p:nvSpPr>
          <p:cNvPr id="277517" name="Rectangle 13"/>
          <p:cNvSpPr>
            <a:spLocks noChangeArrowheads="1"/>
          </p:cNvSpPr>
          <p:nvPr/>
        </p:nvSpPr>
        <p:spPr bwMode="auto">
          <a:xfrm>
            <a:off x="2470150" y="3328899"/>
            <a:ext cx="4754562" cy="1200329"/>
          </a:xfrm>
          <a:prstGeom prst="rect">
            <a:avLst/>
          </a:prstGeom>
          <a:solidFill>
            <a:srgbClr val="FF0000"/>
          </a:solidFill>
          <a:ln>
            <a:noFill/>
          </a:ln>
          <a:effectLst/>
        </p:spPr>
        <p:txBody>
          <a:bodyPr>
            <a:spAutoFit/>
          </a:bodyPr>
          <a:lstStyle>
            <a:lvl1pPr marL="354013" indent="-354013">
              <a:spcBef>
                <a:spcPct val="0"/>
              </a:spcBef>
              <a:defRPr sz="2400">
                <a:solidFill>
                  <a:schemeClr val="tx1"/>
                </a:solidFill>
                <a:latin typeface="Times New Roman" panose="02020603050405020304" pitchFamily="18" charset="0"/>
              </a:defRPr>
            </a:lvl1pPr>
            <a:lvl2pPr marL="533400">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6600"/>
              </a:buClr>
              <a:buFont typeface="Wingdings" panose="05000000000000000000" pitchFamily="2" charset="2"/>
              <a:buChar char="l"/>
            </a:pPr>
            <a:r>
              <a:rPr lang="en-GB" dirty="0">
                <a:latin typeface="Comic Sans MS" panose="030F0702030302020204" pitchFamily="66" charset="0"/>
              </a:rPr>
              <a:t>The simplest alkene is </a:t>
            </a:r>
            <a:r>
              <a:rPr lang="en-GB" b="1" dirty="0" err="1">
                <a:latin typeface="Comic Sans MS" panose="030F0702030302020204" pitchFamily="66" charset="0"/>
              </a:rPr>
              <a:t>ethene</a:t>
            </a:r>
            <a:r>
              <a:rPr lang="en-GB" dirty="0">
                <a:latin typeface="Comic Sans MS" panose="030F0702030302020204" pitchFamily="66" charset="0"/>
              </a:rPr>
              <a:t>. It has the formula </a:t>
            </a:r>
            <a:r>
              <a:rPr lang="en-GB" b="1" dirty="0">
                <a:latin typeface="Comic Sans MS" panose="030F0702030302020204" pitchFamily="66" charset="0"/>
              </a:rPr>
              <a:t>C</a:t>
            </a:r>
            <a:r>
              <a:rPr lang="en-GB" b="1" baseline="-25000" dirty="0">
                <a:latin typeface="Comic Sans MS" panose="030F0702030302020204" pitchFamily="66" charset="0"/>
              </a:rPr>
              <a:t>2</a:t>
            </a:r>
            <a:r>
              <a:rPr lang="en-GB" b="1" dirty="0">
                <a:latin typeface="Comic Sans MS" panose="030F0702030302020204" pitchFamily="66" charset="0"/>
              </a:rPr>
              <a:t>H</a:t>
            </a:r>
            <a:r>
              <a:rPr lang="en-GB" b="1" baseline="-25000" dirty="0">
                <a:latin typeface="Comic Sans MS" panose="030F0702030302020204" pitchFamily="66" charset="0"/>
              </a:rPr>
              <a:t>4</a:t>
            </a:r>
            <a:r>
              <a:rPr lang="en-GB" dirty="0">
                <a:latin typeface="Arial" panose="020B0604020202020204" pitchFamily="34" charset="0"/>
              </a:rPr>
              <a:t>.</a:t>
            </a:r>
          </a:p>
        </p:txBody>
      </p:sp>
      <p:sp>
        <p:nvSpPr>
          <p:cNvPr id="277518" name="Rectangle 14"/>
          <p:cNvSpPr>
            <a:spLocks noChangeArrowheads="1"/>
          </p:cNvSpPr>
          <p:nvPr/>
        </p:nvSpPr>
        <p:spPr bwMode="auto">
          <a:xfrm>
            <a:off x="2365376" y="4812417"/>
            <a:ext cx="4940300" cy="1200329"/>
          </a:xfrm>
          <a:prstGeom prst="rect">
            <a:avLst/>
          </a:prstGeom>
          <a:solidFill>
            <a:srgbClr val="FF0000"/>
          </a:solidFill>
          <a:ln>
            <a:noFill/>
          </a:ln>
          <a:effectLst/>
        </p:spPr>
        <p:txBody>
          <a:bodyPr>
            <a:spAutoFit/>
          </a:bodyPr>
          <a:lstStyle>
            <a:lvl1pPr marL="354013" indent="-354013">
              <a:spcBef>
                <a:spcPct val="0"/>
              </a:spcBef>
              <a:defRPr sz="2400">
                <a:solidFill>
                  <a:schemeClr val="tx1"/>
                </a:solidFill>
                <a:latin typeface="Times New Roman" panose="02020603050405020304" pitchFamily="18" charset="0"/>
              </a:defRPr>
            </a:lvl1pPr>
            <a:lvl2pPr marL="533400">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6600"/>
              </a:buClr>
              <a:buFont typeface="Wingdings" panose="05000000000000000000" pitchFamily="2" charset="2"/>
              <a:buChar char="l"/>
            </a:pPr>
            <a:r>
              <a:rPr lang="en-GB" dirty="0">
                <a:latin typeface="Comic Sans MS" panose="030F0702030302020204" pitchFamily="66" charset="0"/>
              </a:rPr>
              <a:t>The second simplest alkene is </a:t>
            </a:r>
            <a:r>
              <a:rPr lang="en-GB" b="1" dirty="0">
                <a:latin typeface="Comic Sans MS" panose="030F0702030302020204" pitchFamily="66" charset="0"/>
              </a:rPr>
              <a:t>propene</a:t>
            </a:r>
            <a:r>
              <a:rPr lang="en-GB" dirty="0">
                <a:latin typeface="Comic Sans MS" panose="030F0702030302020204" pitchFamily="66" charset="0"/>
              </a:rPr>
              <a:t>. It has the formula </a:t>
            </a:r>
            <a:r>
              <a:rPr lang="en-GB" b="1" dirty="0">
                <a:latin typeface="Comic Sans MS" panose="030F0702030302020204" pitchFamily="66" charset="0"/>
              </a:rPr>
              <a:t>C</a:t>
            </a:r>
            <a:r>
              <a:rPr lang="en-GB" b="1" baseline="-25000" dirty="0">
                <a:latin typeface="Comic Sans MS" panose="030F0702030302020204" pitchFamily="66" charset="0"/>
              </a:rPr>
              <a:t>3</a:t>
            </a:r>
            <a:r>
              <a:rPr lang="en-GB" b="1" dirty="0">
                <a:latin typeface="Comic Sans MS" panose="030F0702030302020204" pitchFamily="66" charset="0"/>
              </a:rPr>
              <a:t>H</a:t>
            </a:r>
            <a:r>
              <a:rPr lang="en-GB" b="1" baseline="-25000" dirty="0">
                <a:latin typeface="Comic Sans MS" panose="030F0702030302020204" pitchFamily="66" charset="0"/>
              </a:rPr>
              <a:t>6</a:t>
            </a:r>
            <a:r>
              <a:rPr lang="en-GB" dirty="0">
                <a:latin typeface="Comic Sans MS" panose="030F0702030302020204" pitchFamily="66" charset="0"/>
              </a:rPr>
              <a:t>.</a:t>
            </a:r>
          </a:p>
        </p:txBody>
      </p:sp>
      <p:pic>
        <p:nvPicPr>
          <p:cNvPr id="277521" name="Picture 17" descr="ethe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3233739"/>
            <a:ext cx="1550988" cy="1017587"/>
          </a:xfrm>
          <a:prstGeom prst="rect">
            <a:avLst/>
          </a:prstGeom>
          <a:noFill/>
          <a:extLst>
            <a:ext uri="{909E8E84-426E-40DD-AFC4-6F175D3DCCD1}">
              <a14:hiddenFill xmlns:a14="http://schemas.microsoft.com/office/drawing/2010/main">
                <a:solidFill>
                  <a:srgbClr val="FFFFFF"/>
                </a:solidFill>
              </a14:hiddenFill>
            </a:ext>
          </a:extLst>
        </p:spPr>
      </p:pic>
      <p:pic>
        <p:nvPicPr>
          <p:cNvPr id="277527" name="Picture 23" descr="prope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1864" y="4727576"/>
            <a:ext cx="2198687" cy="1370013"/>
          </a:xfrm>
          <a:prstGeom prst="rect">
            <a:avLst/>
          </a:prstGeom>
          <a:noFill/>
          <a:extLst>
            <a:ext uri="{909E8E84-426E-40DD-AFC4-6F175D3DCCD1}">
              <a14:hiddenFill xmlns:a14="http://schemas.microsoft.com/office/drawing/2010/main">
                <a:solidFill>
                  <a:srgbClr val="FFFFFF"/>
                </a:solidFill>
              </a14:hiddenFill>
            </a:ext>
          </a:extLst>
        </p:spPr>
      </p:pic>
      <p:pic>
        <p:nvPicPr>
          <p:cNvPr id="277529" name="Picture 25" descr="notes_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7788" y="150813"/>
            <a:ext cx="442912" cy="387350"/>
          </a:xfrm>
          <a:prstGeom prst="rect">
            <a:avLst/>
          </a:prstGeom>
          <a:noFill/>
          <a:extLst>
            <a:ext uri="{909E8E84-426E-40DD-AFC4-6F175D3DCCD1}">
              <a14:hiddenFill xmlns:a14="http://schemas.microsoft.com/office/drawing/2010/main">
                <a:solidFill>
                  <a:srgbClr val="FFFFFF"/>
                </a:solidFill>
              </a14:hiddenFill>
            </a:ext>
          </a:extLst>
        </p:spPr>
      </p:pic>
      <p:pic>
        <p:nvPicPr>
          <p:cNvPr id="277531" name="Picture 27" descr="forward_arrow_colour">
            <a:hlinkClick r:id="" action="ppaction://hlinkshowjump?jump=next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843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7515"/>
                                        </p:tgtEl>
                                        <p:attrNameLst>
                                          <p:attrName>style.visibility</p:attrName>
                                        </p:attrNameLst>
                                      </p:cBhvr>
                                      <p:to>
                                        <p:strVal val="visible"/>
                                      </p:to>
                                    </p:set>
                                    <p:animEffect transition="in" filter="dissolve">
                                      <p:cBhvr>
                                        <p:cTn id="7" dur="500"/>
                                        <p:tgtEl>
                                          <p:spTgt spid="277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7517"/>
                                        </p:tgtEl>
                                        <p:attrNameLst>
                                          <p:attrName>style.visibility</p:attrName>
                                        </p:attrNameLst>
                                      </p:cBhvr>
                                      <p:to>
                                        <p:strVal val="visible"/>
                                      </p:to>
                                    </p:set>
                                    <p:animEffect transition="in" filter="dissolve">
                                      <p:cBhvr>
                                        <p:cTn id="12" dur="500"/>
                                        <p:tgtEl>
                                          <p:spTgt spid="277517"/>
                                        </p:tgtEl>
                                      </p:cBhvr>
                                    </p:animEffect>
                                  </p:childTnLst>
                                </p:cTn>
                              </p:par>
                            </p:childTnLst>
                          </p:cTn>
                        </p:par>
                        <p:par>
                          <p:cTn id="13" fill="hold" nodeType="afterGroup">
                            <p:stCondLst>
                              <p:cond delay="500"/>
                            </p:stCondLst>
                            <p:childTnLst>
                              <p:par>
                                <p:cTn id="14" presetID="22" presetClass="entr" presetSubtype="8" fill="hold" nodeType="afterEffect">
                                  <p:stCondLst>
                                    <p:cond delay="500"/>
                                  </p:stCondLst>
                                  <p:childTnLst>
                                    <p:set>
                                      <p:cBhvr>
                                        <p:cTn id="15" dur="1" fill="hold">
                                          <p:stCondLst>
                                            <p:cond delay="0"/>
                                          </p:stCondLst>
                                        </p:cTn>
                                        <p:tgtEl>
                                          <p:spTgt spid="277521"/>
                                        </p:tgtEl>
                                        <p:attrNameLst>
                                          <p:attrName>style.visibility</p:attrName>
                                        </p:attrNameLst>
                                      </p:cBhvr>
                                      <p:to>
                                        <p:strVal val="visible"/>
                                      </p:to>
                                    </p:set>
                                    <p:animEffect transition="in" filter="wipe(left)">
                                      <p:cBhvr>
                                        <p:cTn id="16" dur="500"/>
                                        <p:tgtEl>
                                          <p:spTgt spid="27752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77518"/>
                                        </p:tgtEl>
                                        <p:attrNameLst>
                                          <p:attrName>style.visibility</p:attrName>
                                        </p:attrNameLst>
                                      </p:cBhvr>
                                      <p:to>
                                        <p:strVal val="visible"/>
                                      </p:to>
                                    </p:set>
                                    <p:animEffect transition="in" filter="dissolve">
                                      <p:cBhvr>
                                        <p:cTn id="21" dur="500"/>
                                        <p:tgtEl>
                                          <p:spTgt spid="277518"/>
                                        </p:tgtEl>
                                      </p:cBhvr>
                                    </p:animEffect>
                                  </p:childTnLst>
                                </p:cTn>
                              </p:par>
                            </p:childTnLst>
                          </p:cTn>
                        </p:par>
                        <p:par>
                          <p:cTn id="22" fill="hold" nodeType="afterGroup">
                            <p:stCondLst>
                              <p:cond delay="500"/>
                            </p:stCondLst>
                            <p:childTnLst>
                              <p:par>
                                <p:cTn id="23" presetID="22" presetClass="entr" presetSubtype="8" fill="hold" nodeType="afterEffect">
                                  <p:stCondLst>
                                    <p:cond delay="500"/>
                                  </p:stCondLst>
                                  <p:childTnLst>
                                    <p:set>
                                      <p:cBhvr>
                                        <p:cTn id="24" dur="1" fill="hold">
                                          <p:stCondLst>
                                            <p:cond delay="0"/>
                                          </p:stCondLst>
                                        </p:cTn>
                                        <p:tgtEl>
                                          <p:spTgt spid="277527"/>
                                        </p:tgtEl>
                                        <p:attrNameLst>
                                          <p:attrName>style.visibility</p:attrName>
                                        </p:attrNameLst>
                                      </p:cBhvr>
                                      <p:to>
                                        <p:strVal val="visible"/>
                                      </p:to>
                                    </p:set>
                                    <p:animEffect transition="in" filter="wipe(left)">
                                      <p:cBhvr>
                                        <p:cTn id="25" dur="500"/>
                                        <p:tgtEl>
                                          <p:spTgt spid="277527"/>
                                        </p:tgtEl>
                                      </p:cBhvr>
                                    </p:animEffect>
                                  </p:childTnLst>
                                </p:cTn>
                              </p:par>
                            </p:childTnLst>
                          </p:cTn>
                        </p:par>
                        <p:par>
                          <p:cTn id="26" fill="hold" nodeType="afterGroup">
                            <p:stCondLst>
                              <p:cond delay="1500"/>
                            </p:stCondLst>
                            <p:childTnLst>
                              <p:par>
                                <p:cTn id="27" presetID="1" presetClass="entr" presetSubtype="0" fill="hold" nodeType="afterEffect">
                                  <p:stCondLst>
                                    <p:cond delay="0"/>
                                  </p:stCondLst>
                                  <p:childTnLst>
                                    <p:set>
                                      <p:cBhvr>
                                        <p:cTn id="28" dur="1" fill="hold">
                                          <p:stCondLst>
                                            <p:cond delay="0"/>
                                          </p:stCondLst>
                                        </p:cTn>
                                        <p:tgtEl>
                                          <p:spTgt spid="277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5" grpId="0" animBg="1"/>
      <p:bldP spid="277517" grpId="0" animBg="1"/>
      <p:bldP spid="27751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8" name="Rectangle 6"/>
          <p:cNvSpPr>
            <a:spLocks noChangeArrowheads="1"/>
          </p:cNvSpPr>
          <p:nvPr/>
        </p:nvSpPr>
        <p:spPr bwMode="auto">
          <a:xfrm>
            <a:off x="2087564" y="4574790"/>
            <a:ext cx="8473282" cy="830997"/>
          </a:xfrm>
          <a:prstGeom prst="rect">
            <a:avLst/>
          </a:prstGeom>
          <a:solidFill>
            <a:srgbClr val="FF0000"/>
          </a:solidFill>
          <a:ln>
            <a:noFill/>
          </a:ln>
          <a:effectLst/>
        </p:spPr>
        <p:txBody>
          <a:bodyPr wrap="square">
            <a:spAutoFit/>
          </a:bodyPr>
          <a:lstStyle/>
          <a:p>
            <a:r>
              <a:rPr lang="en-GB" sz="2400" dirty="0">
                <a:latin typeface="Comic Sans MS" panose="030F0702030302020204" pitchFamily="66" charset="0"/>
              </a:rPr>
              <a:t>What are the products of the</a:t>
            </a:r>
            <a:br>
              <a:rPr lang="en-GB" sz="2400" dirty="0">
                <a:latin typeface="Comic Sans MS" panose="030F0702030302020204" pitchFamily="66" charset="0"/>
              </a:rPr>
            </a:br>
            <a:r>
              <a:rPr lang="en-GB" sz="2400" dirty="0">
                <a:latin typeface="Comic Sans MS" panose="030F0702030302020204" pitchFamily="66" charset="0"/>
              </a:rPr>
              <a:t>complete combustion of a hydrocarbon?</a:t>
            </a:r>
          </a:p>
        </p:txBody>
      </p:sp>
      <p:sp>
        <p:nvSpPr>
          <p:cNvPr id="248835" name="Rectangle 3"/>
          <p:cNvSpPr>
            <a:spLocks noChangeArrowheads="1"/>
          </p:cNvSpPr>
          <p:nvPr/>
        </p:nvSpPr>
        <p:spPr bwMode="auto">
          <a:xfrm>
            <a:off x="1585712" y="1168534"/>
            <a:ext cx="10147927" cy="830997"/>
          </a:xfrm>
          <a:prstGeom prst="rect">
            <a:avLst/>
          </a:prstGeom>
          <a:solidFill>
            <a:srgbClr val="FF0000"/>
          </a:solidFill>
          <a:ln>
            <a:noFill/>
          </a:ln>
          <a:effectLst/>
        </p:spPr>
        <p:txBody>
          <a:bodyPr wrap="square">
            <a:spAutoFit/>
          </a:bodyPr>
          <a:lstStyle/>
          <a:p>
            <a:r>
              <a:rPr lang="en-GB" sz="2400" dirty="0">
                <a:latin typeface="Comic Sans MS" panose="030F0702030302020204" pitchFamily="66" charset="0"/>
              </a:rPr>
              <a:t>Plenty of air is needed to provide enough oxygen for a hydrocarbon fuel to burn completely.</a:t>
            </a:r>
          </a:p>
        </p:txBody>
      </p:sp>
      <p:sp>
        <p:nvSpPr>
          <p:cNvPr id="248839" name="AutoShape 7"/>
          <p:cNvSpPr>
            <a:spLocks noChangeArrowheads="1"/>
          </p:cNvSpPr>
          <p:nvPr/>
        </p:nvSpPr>
        <p:spPr bwMode="auto">
          <a:xfrm>
            <a:off x="2408238" y="5592672"/>
            <a:ext cx="7172325" cy="962025"/>
          </a:xfrm>
          <a:prstGeom prst="roundRect">
            <a:avLst>
              <a:gd name="adj" fmla="val 14685"/>
            </a:avLst>
          </a:prstGeom>
          <a:noFill/>
          <a:ln w="38100">
            <a:solidFill>
              <a:srgbClr val="FF66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48856" name="Group 24"/>
          <p:cNvGrpSpPr>
            <a:grpSpLocks/>
          </p:cNvGrpSpPr>
          <p:nvPr/>
        </p:nvGrpSpPr>
        <p:grpSpPr bwMode="auto">
          <a:xfrm>
            <a:off x="2529681" y="5637342"/>
            <a:ext cx="6929437" cy="685800"/>
            <a:chOff x="195" y="3260"/>
            <a:chExt cx="4365" cy="432"/>
          </a:xfrm>
        </p:grpSpPr>
        <p:sp>
          <p:nvSpPr>
            <p:cNvPr id="248841" name="Text Box 9"/>
            <p:cNvSpPr txBox="1">
              <a:spLocks noChangeArrowheads="1"/>
            </p:cNvSpPr>
            <p:nvPr/>
          </p:nvSpPr>
          <p:spPr bwMode="auto">
            <a:xfrm>
              <a:off x="1767" y="3375"/>
              <a:ext cx="79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dirty="0">
                  <a:latin typeface="Comic Sans MS" panose="030F0702030302020204" pitchFamily="66" charset="0"/>
                </a:rPr>
                <a:t>oxygen</a:t>
              </a:r>
            </a:p>
          </p:txBody>
        </p:sp>
        <p:sp>
          <p:nvSpPr>
            <p:cNvPr id="248842" name="Text Box 10"/>
            <p:cNvSpPr txBox="1">
              <a:spLocks noChangeArrowheads="1"/>
            </p:cNvSpPr>
            <p:nvPr/>
          </p:nvSpPr>
          <p:spPr bwMode="auto">
            <a:xfrm>
              <a:off x="2885" y="3260"/>
              <a:ext cx="7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dirty="0">
                  <a:latin typeface="Comic Sans MS" panose="030F0702030302020204" pitchFamily="66" charset="0"/>
                </a:rPr>
                <a:t>carbon dioxide</a:t>
              </a:r>
            </a:p>
          </p:txBody>
        </p:sp>
        <p:sp>
          <p:nvSpPr>
            <p:cNvPr id="248843" name="Text Box 11"/>
            <p:cNvSpPr txBox="1">
              <a:spLocks noChangeArrowheads="1"/>
            </p:cNvSpPr>
            <p:nvPr/>
          </p:nvSpPr>
          <p:spPr bwMode="auto">
            <a:xfrm>
              <a:off x="195" y="3375"/>
              <a:ext cx="1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dirty="0">
                  <a:latin typeface="Comic Sans MS" panose="030F0702030302020204" pitchFamily="66" charset="0"/>
                </a:rPr>
                <a:t>hydrocarbon</a:t>
              </a:r>
            </a:p>
          </p:txBody>
        </p:sp>
        <p:sp>
          <p:nvSpPr>
            <p:cNvPr id="248844" name="Text Box 12"/>
            <p:cNvSpPr txBox="1">
              <a:spLocks noChangeArrowheads="1"/>
            </p:cNvSpPr>
            <p:nvPr/>
          </p:nvSpPr>
          <p:spPr bwMode="auto">
            <a:xfrm>
              <a:off x="1516" y="3346"/>
              <a:ext cx="26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3000" b="1"/>
                <a:t>+</a:t>
              </a:r>
            </a:p>
          </p:txBody>
        </p:sp>
        <p:sp>
          <p:nvSpPr>
            <p:cNvPr id="248845" name="Text Box 13"/>
            <p:cNvSpPr txBox="1">
              <a:spLocks noChangeArrowheads="1"/>
            </p:cNvSpPr>
            <p:nvPr/>
          </p:nvSpPr>
          <p:spPr bwMode="auto">
            <a:xfrm>
              <a:off x="3666" y="3346"/>
              <a:ext cx="283"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3000" b="1"/>
                <a:t>+</a:t>
              </a:r>
            </a:p>
          </p:txBody>
        </p:sp>
        <p:sp>
          <p:nvSpPr>
            <p:cNvPr id="248846" name="Text Box 14"/>
            <p:cNvSpPr txBox="1">
              <a:spLocks noChangeArrowheads="1"/>
            </p:cNvSpPr>
            <p:nvPr/>
          </p:nvSpPr>
          <p:spPr bwMode="auto">
            <a:xfrm>
              <a:off x="2546" y="3375"/>
              <a:ext cx="35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a:sym typeface="Monotype Sorts" pitchFamily="2" charset="2"/>
                </a:rPr>
                <a:t></a:t>
              </a:r>
            </a:p>
          </p:txBody>
        </p:sp>
        <p:sp>
          <p:nvSpPr>
            <p:cNvPr id="248847" name="Text Box 15"/>
            <p:cNvSpPr txBox="1">
              <a:spLocks noChangeArrowheads="1"/>
            </p:cNvSpPr>
            <p:nvPr/>
          </p:nvSpPr>
          <p:spPr bwMode="auto">
            <a:xfrm>
              <a:off x="3934" y="3375"/>
              <a:ext cx="6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000" b="1" dirty="0">
                  <a:latin typeface="Comic Sans MS" panose="030F0702030302020204" pitchFamily="66" charset="0"/>
                </a:rPr>
                <a:t>water</a:t>
              </a:r>
            </a:p>
          </p:txBody>
        </p:sp>
      </p:grpSp>
      <p:sp>
        <p:nvSpPr>
          <p:cNvPr id="248851" name="Rectangle 19"/>
          <p:cNvSpPr>
            <a:spLocks noChangeArrowheads="1"/>
          </p:cNvSpPr>
          <p:nvPr/>
        </p:nvSpPr>
        <p:spPr bwMode="auto">
          <a:xfrm>
            <a:off x="2102645" y="2059079"/>
            <a:ext cx="4275137" cy="2308324"/>
          </a:xfrm>
          <a:prstGeom prst="rect">
            <a:avLst/>
          </a:prstGeom>
          <a:solidFill>
            <a:srgbClr val="FF0000"/>
          </a:solidFill>
          <a:ln>
            <a:noFill/>
          </a:ln>
          <a:effectLst/>
        </p:spPr>
        <p:txBody>
          <a:bodyPr>
            <a:spAutoFit/>
          </a:bodyPr>
          <a:lstStyle/>
          <a:p>
            <a:r>
              <a:rPr lang="en-GB" sz="2400" dirty="0">
                <a:latin typeface="Comic Sans MS" panose="030F0702030302020204" pitchFamily="66" charset="0"/>
              </a:rPr>
              <a:t>The blue flame of a gas hob or a Bunsen burner is an example of </a:t>
            </a:r>
            <a:r>
              <a:rPr lang="en-GB" sz="2400" b="1" dirty="0">
                <a:latin typeface="Comic Sans MS" panose="030F0702030302020204" pitchFamily="66" charset="0"/>
              </a:rPr>
              <a:t>complete</a:t>
            </a:r>
            <a:r>
              <a:rPr lang="en-GB" sz="2400" dirty="0">
                <a:latin typeface="Comic Sans MS" panose="030F0702030302020204" pitchFamily="66" charset="0"/>
              </a:rPr>
              <a:t> combustion of a hydrocarbon (in this case, natural gas).</a:t>
            </a:r>
          </a:p>
        </p:txBody>
      </p:sp>
      <p:sp>
        <p:nvSpPr>
          <p:cNvPr id="248853" name="Rectangle 21"/>
          <p:cNvSpPr>
            <a:spLocks noGrp="1" noChangeArrowheads="1"/>
          </p:cNvSpPr>
          <p:nvPr>
            <p:ph type="title"/>
          </p:nvPr>
        </p:nvSpPr>
        <p:spPr>
          <a:xfrm>
            <a:off x="935665" y="0"/>
            <a:ext cx="10292316" cy="1199319"/>
          </a:xfrm>
        </p:spPr>
        <p:txBody>
          <a:bodyPr>
            <a:normAutofit/>
          </a:bodyPr>
          <a:lstStyle/>
          <a:p>
            <a:r>
              <a:rPr lang="en-GB" dirty="0"/>
              <a:t>Complete combustion of hydrocarbons</a:t>
            </a:r>
          </a:p>
        </p:txBody>
      </p:sp>
      <p:pic>
        <p:nvPicPr>
          <p:cNvPr id="248855" name="Picture 23" descr="blue_fl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676" y="1960971"/>
            <a:ext cx="38100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48858" name="Picture 26" descr="forward_arrow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687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8851"/>
                                        </p:tgtEl>
                                        <p:attrNameLst>
                                          <p:attrName>style.visibility</p:attrName>
                                        </p:attrNameLst>
                                      </p:cBhvr>
                                      <p:to>
                                        <p:strVal val="visible"/>
                                      </p:to>
                                    </p:set>
                                    <p:animEffect transition="in" filter="dissolve">
                                      <p:cBhvr>
                                        <p:cTn id="7" dur="500"/>
                                        <p:tgtEl>
                                          <p:spTgt spid="248851"/>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48855"/>
                                        </p:tgtEl>
                                        <p:attrNameLst>
                                          <p:attrName>style.visibility</p:attrName>
                                        </p:attrNameLst>
                                      </p:cBhvr>
                                      <p:to>
                                        <p:strVal val="visible"/>
                                      </p:to>
                                    </p:set>
                                    <p:animEffect transition="in" filter="wipe(left)">
                                      <p:cBhvr>
                                        <p:cTn id="11" dur="500"/>
                                        <p:tgtEl>
                                          <p:spTgt spid="24885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48838"/>
                                        </p:tgtEl>
                                        <p:attrNameLst>
                                          <p:attrName>style.visibility</p:attrName>
                                        </p:attrNameLst>
                                      </p:cBhvr>
                                      <p:to>
                                        <p:strVal val="visible"/>
                                      </p:to>
                                    </p:set>
                                    <p:animEffect transition="in" filter="dissolve">
                                      <p:cBhvr>
                                        <p:cTn id="16" dur="500"/>
                                        <p:tgtEl>
                                          <p:spTgt spid="2488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48839"/>
                                        </p:tgtEl>
                                        <p:attrNameLst>
                                          <p:attrName>style.visibility</p:attrName>
                                        </p:attrNameLst>
                                      </p:cBhvr>
                                      <p:to>
                                        <p:strVal val="visible"/>
                                      </p:to>
                                    </p:set>
                                    <p:animEffect transition="in" filter="dissolve">
                                      <p:cBhvr>
                                        <p:cTn id="21" dur="500"/>
                                        <p:tgtEl>
                                          <p:spTgt spid="248839"/>
                                        </p:tgtEl>
                                      </p:cBhvr>
                                    </p:animEffect>
                                  </p:childTnLst>
                                </p:cTn>
                              </p:par>
                              <p:par>
                                <p:cTn id="22" presetID="9" presetClass="entr" presetSubtype="0" fill="hold" nodeType="withEffect">
                                  <p:stCondLst>
                                    <p:cond delay="0"/>
                                  </p:stCondLst>
                                  <p:childTnLst>
                                    <p:set>
                                      <p:cBhvr>
                                        <p:cTn id="23" dur="1" fill="hold">
                                          <p:stCondLst>
                                            <p:cond delay="0"/>
                                          </p:stCondLst>
                                        </p:cTn>
                                        <p:tgtEl>
                                          <p:spTgt spid="248856"/>
                                        </p:tgtEl>
                                        <p:attrNameLst>
                                          <p:attrName>style.visibility</p:attrName>
                                        </p:attrNameLst>
                                      </p:cBhvr>
                                      <p:to>
                                        <p:strVal val="visible"/>
                                      </p:to>
                                    </p:set>
                                    <p:animEffect transition="in" filter="dissolve">
                                      <p:cBhvr>
                                        <p:cTn id="24" dur="500"/>
                                        <p:tgtEl>
                                          <p:spTgt spid="248856"/>
                                        </p:tgtEl>
                                      </p:cBhvr>
                                    </p:animEffect>
                                  </p:childTnLst>
                                </p:cTn>
                              </p:par>
                            </p:childTnLst>
                          </p:cTn>
                        </p:par>
                        <p:par>
                          <p:cTn id="25" fill="hold" nodeType="afterGroup">
                            <p:stCondLst>
                              <p:cond delay="500"/>
                            </p:stCondLst>
                            <p:childTnLst>
                              <p:par>
                                <p:cTn id="26" presetID="1" presetClass="entr" presetSubtype="0" fill="hold" nodeType="afterEffect">
                                  <p:stCondLst>
                                    <p:cond delay="0"/>
                                  </p:stCondLst>
                                  <p:childTnLst>
                                    <p:set>
                                      <p:cBhvr>
                                        <p:cTn id="27" dur="1" fill="hold">
                                          <p:stCondLst>
                                            <p:cond delay="0"/>
                                          </p:stCondLst>
                                        </p:cTn>
                                        <p:tgtEl>
                                          <p:spTgt spid="2488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8" grpId="0" animBg="1"/>
      <p:bldP spid="248839" grpId="0" animBg="1"/>
      <p:bldP spid="24885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63" name="Rectangle 7"/>
          <p:cNvSpPr>
            <a:spLocks noChangeArrowheads="1"/>
          </p:cNvSpPr>
          <p:nvPr/>
        </p:nvSpPr>
        <p:spPr bwMode="auto">
          <a:xfrm>
            <a:off x="1858355" y="1257969"/>
            <a:ext cx="8580437" cy="830997"/>
          </a:xfrm>
          <a:prstGeom prst="rect">
            <a:avLst/>
          </a:prstGeom>
          <a:solidFill>
            <a:srgbClr val="FF0000"/>
          </a:solidFill>
          <a:ln>
            <a:noFill/>
          </a:ln>
          <a:effectLst/>
        </p:spPr>
        <p:txBody>
          <a:bodyPr>
            <a:spAutoFit/>
          </a:bodyPr>
          <a:lstStyle/>
          <a:p>
            <a:r>
              <a:rPr lang="en-GB" sz="2400" dirty="0">
                <a:latin typeface="Comic Sans MS" panose="030F0702030302020204" pitchFamily="66" charset="0"/>
              </a:rPr>
              <a:t>If there is a shortage of air (oxygen), </a:t>
            </a:r>
            <a:r>
              <a:rPr lang="en-GB" sz="2400" b="1" dirty="0">
                <a:latin typeface="Comic Sans MS" panose="030F0702030302020204" pitchFamily="66" charset="0"/>
              </a:rPr>
              <a:t>incomplete</a:t>
            </a:r>
            <a:r>
              <a:rPr lang="en-GB" sz="2400" dirty="0">
                <a:latin typeface="Comic Sans MS" panose="030F0702030302020204" pitchFamily="66" charset="0"/>
              </a:rPr>
              <a:t> combustion of hydrocarbons takes place.</a:t>
            </a:r>
          </a:p>
        </p:txBody>
      </p:sp>
      <p:sp>
        <p:nvSpPr>
          <p:cNvPr id="249890" name="Rectangle 34"/>
          <p:cNvSpPr>
            <a:spLocks noChangeArrowheads="1"/>
          </p:cNvSpPr>
          <p:nvPr/>
        </p:nvSpPr>
        <p:spPr bwMode="auto">
          <a:xfrm>
            <a:off x="2081213" y="2150269"/>
            <a:ext cx="5270166" cy="3108543"/>
          </a:xfrm>
          <a:prstGeom prst="rect">
            <a:avLst/>
          </a:prstGeom>
          <a:solidFill>
            <a:srgbClr val="FF0000"/>
          </a:solidFill>
          <a:ln>
            <a:noFill/>
          </a:ln>
          <a:effectLst/>
        </p:spPr>
        <p:txBody>
          <a:bodyPr wrap="square">
            <a:spAutoFit/>
          </a:bodyPr>
          <a:lstStyle/>
          <a:p>
            <a:r>
              <a:rPr lang="en-GB" sz="2800" dirty="0">
                <a:latin typeface="Comic Sans MS" panose="030F0702030302020204" pitchFamily="66" charset="0"/>
              </a:rPr>
              <a:t>Instead of producing just  carbon dioxide and water, incomplete combustion also produces </a:t>
            </a:r>
            <a:r>
              <a:rPr lang="en-GB" sz="2800" b="1" dirty="0">
                <a:latin typeface="Comic Sans MS" panose="030F0702030302020204" pitchFamily="66" charset="0"/>
              </a:rPr>
              <a:t>carbon monoxide</a:t>
            </a:r>
            <a:r>
              <a:rPr lang="en-GB" sz="2800" dirty="0">
                <a:latin typeface="Comic Sans MS" panose="030F0702030302020204" pitchFamily="66" charset="0"/>
              </a:rPr>
              <a:t> and/or </a:t>
            </a:r>
            <a:r>
              <a:rPr lang="en-GB" sz="2800" b="1" dirty="0">
                <a:latin typeface="Comic Sans MS" panose="030F0702030302020204" pitchFamily="66" charset="0"/>
              </a:rPr>
              <a:t>carbon</a:t>
            </a:r>
            <a:r>
              <a:rPr lang="en-GB" sz="2800" dirty="0">
                <a:latin typeface="Comic Sans MS" panose="030F0702030302020204" pitchFamily="66" charset="0"/>
              </a:rPr>
              <a:t> (soot). It also releases less energy than complete combustion.</a:t>
            </a:r>
          </a:p>
        </p:txBody>
      </p:sp>
      <p:sp>
        <p:nvSpPr>
          <p:cNvPr id="249891" name="Rectangle 35"/>
          <p:cNvSpPr>
            <a:spLocks noChangeArrowheads="1"/>
          </p:cNvSpPr>
          <p:nvPr/>
        </p:nvSpPr>
        <p:spPr bwMode="auto">
          <a:xfrm>
            <a:off x="1390651" y="5737340"/>
            <a:ext cx="8580437" cy="830997"/>
          </a:xfrm>
          <a:prstGeom prst="rect">
            <a:avLst/>
          </a:prstGeom>
          <a:solidFill>
            <a:srgbClr val="FF0000"/>
          </a:solidFill>
          <a:ln>
            <a:noFill/>
          </a:ln>
          <a:effectLst/>
        </p:spPr>
        <p:txBody>
          <a:bodyPr>
            <a:spAutoFit/>
          </a:bodyPr>
          <a:lstStyle/>
          <a:p>
            <a:r>
              <a:rPr lang="en-GB" sz="2400" dirty="0">
                <a:latin typeface="Comic Sans MS" panose="030F0702030302020204" pitchFamily="66" charset="0"/>
              </a:rPr>
              <a:t>Carbon monoxide is a poisonous gas because it reduces the ability of blood to carry oxygen.</a:t>
            </a:r>
          </a:p>
        </p:txBody>
      </p:sp>
      <p:sp>
        <p:nvSpPr>
          <p:cNvPr id="249907" name="Rectangle 51"/>
          <p:cNvSpPr>
            <a:spLocks noGrp="1" noChangeArrowheads="1"/>
          </p:cNvSpPr>
          <p:nvPr>
            <p:ph type="title"/>
          </p:nvPr>
        </p:nvSpPr>
        <p:spPr>
          <a:xfrm>
            <a:off x="1190847" y="136270"/>
            <a:ext cx="9920602" cy="1184169"/>
          </a:xfrm>
        </p:spPr>
        <p:txBody>
          <a:bodyPr>
            <a:normAutofit fontScale="90000"/>
          </a:bodyPr>
          <a:lstStyle/>
          <a:p>
            <a:r>
              <a:rPr lang="en-GB" dirty="0"/>
              <a:t>Incomplete combustion of hydrocarbons</a:t>
            </a:r>
          </a:p>
        </p:txBody>
      </p:sp>
      <p:pic>
        <p:nvPicPr>
          <p:cNvPr id="249913" name="Picture 57" descr="cand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026" y="1751916"/>
            <a:ext cx="3286125" cy="3905250"/>
          </a:xfrm>
          <a:prstGeom prst="rect">
            <a:avLst/>
          </a:prstGeom>
          <a:noFill/>
          <a:extLst>
            <a:ext uri="{909E8E84-426E-40DD-AFC4-6F175D3DCCD1}">
              <a14:hiddenFill xmlns:a14="http://schemas.microsoft.com/office/drawing/2010/main">
                <a:solidFill>
                  <a:srgbClr val="FFFFFF"/>
                </a:solidFill>
              </a14:hiddenFill>
            </a:ext>
          </a:extLst>
        </p:spPr>
      </p:pic>
      <p:pic>
        <p:nvPicPr>
          <p:cNvPr id="249914" name="Picture 58" descr="forward_arrow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360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9890"/>
                                        </p:tgtEl>
                                        <p:attrNameLst>
                                          <p:attrName>style.visibility</p:attrName>
                                        </p:attrNameLst>
                                      </p:cBhvr>
                                      <p:to>
                                        <p:strVal val="visible"/>
                                      </p:to>
                                    </p:set>
                                    <p:animEffect transition="in" filter="dissolve">
                                      <p:cBhvr>
                                        <p:cTn id="7" dur="500"/>
                                        <p:tgtEl>
                                          <p:spTgt spid="249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9891"/>
                                        </p:tgtEl>
                                        <p:attrNameLst>
                                          <p:attrName>style.visibility</p:attrName>
                                        </p:attrNameLst>
                                      </p:cBhvr>
                                      <p:to>
                                        <p:strVal val="visible"/>
                                      </p:to>
                                    </p:set>
                                    <p:animEffect transition="in" filter="dissolve">
                                      <p:cBhvr>
                                        <p:cTn id="12" dur="500"/>
                                        <p:tgtEl>
                                          <p:spTgt spid="249891"/>
                                        </p:tgtEl>
                                      </p:cBhvr>
                                    </p:animEffect>
                                  </p:child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0"/>
                                          </p:stCondLst>
                                        </p:cTn>
                                        <p:tgtEl>
                                          <p:spTgt spid="249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90" grpId="0" animBg="1"/>
      <p:bldP spid="24989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22F58AACBC974E984186DC30704671" ma:contentTypeVersion="9" ma:contentTypeDescription="Create a new document." ma:contentTypeScope="" ma:versionID="6f89747310294265208a5a4e96b8eae0">
  <xsd:schema xmlns:xsd="http://www.w3.org/2001/XMLSchema" xmlns:xs="http://www.w3.org/2001/XMLSchema" xmlns:p="http://schemas.microsoft.com/office/2006/metadata/properties" xmlns:ns2="748ea2e6-7b6d-4064-aeaf-e44fe012dd75" xmlns:ns3="3473b7a8-b561-4974-9e0f-66c53f11eebd" targetNamespace="http://schemas.microsoft.com/office/2006/metadata/properties" ma:root="true" ma:fieldsID="634f6b0b2523fd86bbf61fa97859effb" ns2:_="" ns3:_="">
    <xsd:import namespace="748ea2e6-7b6d-4064-aeaf-e44fe012dd75"/>
    <xsd:import namespace="3473b7a8-b561-4974-9e0f-66c53f11eeb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8ea2e6-7b6d-4064-aeaf-e44fe012dd7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473b7a8-b561-4974-9e0f-66c53f11eeb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24FF72-1FC8-49D1-87E6-0AFF4A049BC8}">
  <ds:schemaRefs>
    <ds:schemaRef ds:uri="http://schemas.microsoft.com/sharepoint/v3/contenttype/forms"/>
  </ds:schemaRefs>
</ds:datastoreItem>
</file>

<file path=customXml/itemProps2.xml><?xml version="1.0" encoding="utf-8"?>
<ds:datastoreItem xmlns:ds="http://schemas.openxmlformats.org/officeDocument/2006/customXml" ds:itemID="{17E63BD2-4F57-4BE6-A5F4-31C3D5B1A4D5}">
  <ds:schemaRef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http://schemas.openxmlformats.org/package/2006/metadata/core-properties"/>
    <ds:schemaRef ds:uri="3473b7a8-b561-4974-9e0f-66c53f11eebd"/>
    <ds:schemaRef ds:uri="748ea2e6-7b6d-4064-aeaf-e44fe012dd75"/>
    <ds:schemaRef ds:uri="http://purl.org/dc/dcmitype/"/>
  </ds:schemaRefs>
</ds:datastoreItem>
</file>

<file path=customXml/itemProps3.xml><?xml version="1.0" encoding="utf-8"?>
<ds:datastoreItem xmlns:ds="http://schemas.openxmlformats.org/officeDocument/2006/customXml" ds:itemID="{A9AAF5C7-0B3E-4AC6-8B2E-EA3704B1E298}"/>
</file>

<file path=docProps/app.xml><?xml version="1.0" encoding="utf-8"?>
<Properties xmlns="http://schemas.openxmlformats.org/officeDocument/2006/extended-properties" xmlns:vt="http://schemas.openxmlformats.org/officeDocument/2006/docPropsVTypes">
  <TotalTime>134</TotalTime>
  <Words>636</Words>
  <Application>Microsoft Office PowerPoint</Application>
  <PresentationFormat>Widescreen</PresentationFormat>
  <Paragraphs>69</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Comic Sans MS</vt:lpstr>
      <vt:lpstr>Monotype Sorts</vt:lpstr>
      <vt:lpstr>Wingdings</vt:lpstr>
      <vt:lpstr>Office Theme</vt:lpstr>
      <vt:lpstr>C7: Hydrocarbons</vt:lpstr>
      <vt:lpstr>Hydrocarbons in crude oil</vt:lpstr>
      <vt:lpstr>What are alkanes?</vt:lpstr>
      <vt:lpstr>Fractional distillation of crude oil</vt:lpstr>
      <vt:lpstr>Catalytic cracking</vt:lpstr>
      <vt:lpstr>What are alkenes?</vt:lpstr>
      <vt:lpstr>Complete combustion of hydrocarbons</vt:lpstr>
      <vt:lpstr>Incomplete combustion of hydrocarbons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PoulterJ</dc:creator>
  <cp:lastModifiedBy>GostlingS</cp:lastModifiedBy>
  <cp:revision>18</cp:revision>
  <dcterms:created xsi:type="dcterms:W3CDTF">2017-10-30T13:32:56Z</dcterms:created>
  <dcterms:modified xsi:type="dcterms:W3CDTF">2017-11-30T17:28:39Z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0x010100BA22F58AACBC974E984186DC30704671</vt:lpwstr>
  </property>
</Properties>
</file>