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4" r:id="rId6"/>
    <p:sldId id="263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D1E-199C-4960-87FF-1D22F7D600D2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3AA83-EBED-4B02-99DB-9B43A57C8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6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399408"/>
            <a:ext cx="11987447" cy="6063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455200"/>
            <a:ext cx="11879036" cy="6008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dirty="0" smtClean="0"/>
              <a:t>C6: The Rate and Extent</a:t>
            </a:r>
            <a:br>
              <a:rPr lang="en-GB" dirty="0" smtClean="0"/>
            </a:br>
            <a:r>
              <a:rPr lang="en-GB" dirty="0" smtClean="0"/>
              <a:t>of chemical change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GB" dirty="0"/>
          </a:p>
          <a:p>
            <a:r>
              <a:rPr lang="en-GB" dirty="0"/>
              <a:t>Key Concepts</a:t>
            </a:r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978026" y="3348039"/>
            <a:ext cx="8302625" cy="2859087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1524000" y="0"/>
            <a:ext cx="5029200" cy="533400"/>
          </a:xfrm>
          <a:solidFill>
            <a:srgbClr val="FF0000"/>
          </a:solidFill>
          <a:ln>
            <a:solidFill>
              <a:srgbClr val="FF33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</a:rPr>
              <a:t>Measuring reaction rates </a:t>
            </a:r>
          </a:p>
        </p:txBody>
      </p:sp>
      <p:sp>
        <p:nvSpPr>
          <p:cNvPr id="32772" name="Rectangle 4"/>
          <p:cNvSpPr>
            <a:spLocks noChangeArrowheads="1"/>
          </p:cNvSpPr>
          <p:nvPr>
            <p:ph type="body" idx="1"/>
          </p:nvPr>
        </p:nvSpPr>
        <p:spPr bwMode="auto">
          <a:xfrm>
            <a:off x="2133601" y="685800"/>
            <a:ext cx="6575425" cy="2325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sz="2400" dirty="0"/>
              <a:t>Rate implies we are measuring how things change over a period of time.</a:t>
            </a:r>
          </a:p>
          <a:p>
            <a:pPr marL="0" indent="0">
              <a:spcBef>
                <a:spcPct val="0"/>
              </a:spcBef>
              <a:buNone/>
            </a:pPr>
            <a:endParaRPr lang="en-GB" sz="2400" dirty="0"/>
          </a:p>
          <a:p>
            <a:pPr marL="0" indent="0">
              <a:spcBef>
                <a:spcPct val="0"/>
              </a:spcBef>
              <a:buNone/>
            </a:pPr>
            <a:r>
              <a:rPr lang="en-GB" sz="2400" dirty="0"/>
              <a:t>To measure the rate of a reaction we have to track the manner in which the amount of product (or reactant) changes over time.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2124075" y="3586164"/>
            <a:ext cx="3816350" cy="2566987"/>
            <a:chOff x="366" y="2454"/>
            <a:chExt cx="2404" cy="1617"/>
          </a:xfrm>
        </p:grpSpPr>
        <p:graphicFrame>
          <p:nvGraphicFramePr>
            <p:cNvPr id="32774" name="Object 6"/>
            <p:cNvGraphicFramePr>
              <a:graphicFrameLocks noChangeAspect="1"/>
            </p:cNvGraphicFramePr>
            <p:nvPr/>
          </p:nvGraphicFramePr>
          <p:xfrm>
            <a:off x="378" y="2454"/>
            <a:ext cx="2370" cy="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Picture Publisher Image" r:id="rId3" imgW="3762360" imgH="1533600" progId="PictPub.Image.7">
                    <p:embed/>
                  </p:oleObj>
                </mc:Choice>
                <mc:Fallback>
                  <p:oleObj name="Picture Publisher Image" r:id="rId3" imgW="3762360" imgH="1533600" progId="PictPub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" y="2454"/>
                          <a:ext cx="2370" cy="96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3399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366" y="3611"/>
              <a:ext cx="2404" cy="460"/>
            </a:xfrm>
            <a:prstGeom prst="rect">
              <a:avLst/>
            </a:prstGeom>
            <a:noFill/>
            <a:ln w="28575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Rate of gas formation can be measured using a syringe.</a:t>
              </a:r>
            </a:p>
          </p:txBody>
        </p:sp>
      </p:grp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6172200" y="3581401"/>
            <a:ext cx="3911600" cy="2282825"/>
            <a:chOff x="2916" y="2451"/>
            <a:chExt cx="2464" cy="1438"/>
          </a:xfrm>
        </p:grpSpPr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4366" y="2490"/>
            <a:ext cx="1014" cy="1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Picture Publisher Image" r:id="rId5" imgW="1609560" imgH="2438280" progId="PictPub.Image.7">
                    <p:embed/>
                  </p:oleObj>
                </mc:Choice>
                <mc:Fallback>
                  <p:oleObj name="Picture Publisher Image" r:id="rId5" imgW="1609560" imgH="2438280" progId="PictPub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6" y="2490"/>
                          <a:ext cx="1014" cy="1399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3399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2916" y="2451"/>
              <a:ext cx="1289" cy="1420"/>
            </a:xfrm>
            <a:prstGeom prst="rect">
              <a:avLst/>
            </a:prstGeom>
            <a:noFill/>
            <a:ln w="28575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For a reaction in which </a:t>
              </a:r>
              <a:r>
                <a:rPr lang="en-GB" sz="2000" b="1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sulfur</a:t>
              </a:r>
              <a:r>
                <a:rPr lang="en-GB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is precipitated we can time how long the solution takes to go cloudy.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63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>
            <p:ph type="body" idx="1"/>
          </p:nvPr>
        </p:nvSpPr>
        <p:spPr bwMode="auto">
          <a:xfrm>
            <a:off x="1796622" y="1289843"/>
            <a:ext cx="8061325" cy="1414463"/>
          </a:xfrm>
          <a:solidFill>
            <a:srgbClr val="FF0000"/>
          </a:solidFill>
          <a:ln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r>
              <a:rPr lang="en-GB" dirty="0"/>
              <a:t>Anything that increases the chance of effective collision increases the rate (speed) of reaction.  Factors include: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160589" y="2838450"/>
            <a:ext cx="4338637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dirty="0">
                <a:latin typeface="Comic Sans MS" panose="030F0702030302020204" pitchFamily="66" charset="0"/>
              </a:rPr>
              <a:t>Increased surface Area</a:t>
            </a:r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6761163" y="2762251"/>
            <a:ext cx="2743200" cy="612775"/>
            <a:chOff x="3328" y="1772"/>
            <a:chExt cx="1911" cy="523"/>
          </a:xfrm>
        </p:grpSpPr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>
              <a:off x="3328" y="1792"/>
              <a:ext cx="667" cy="503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FF99"/>
                </a:gs>
                <a:gs pos="100000">
                  <a:srgbClr val="FFCCCC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 rot="-1499829">
              <a:off x="4220" y="1778"/>
              <a:ext cx="393" cy="503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FF99"/>
                </a:gs>
                <a:gs pos="100000">
                  <a:srgbClr val="FFCCCC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 rot="1040339">
              <a:off x="4846" y="1772"/>
              <a:ext cx="393" cy="503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FF99"/>
                </a:gs>
                <a:gs pos="100000">
                  <a:srgbClr val="FFCCCC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8307388" y="3732213"/>
            <a:ext cx="1263650" cy="741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124075" y="3802063"/>
            <a:ext cx="4237038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dirty="0">
                <a:latin typeface="Comic Sans MS" panose="030F0702030302020204" pitchFamily="66" charset="0"/>
              </a:rPr>
              <a:t>Increased concentration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746875" y="3724276"/>
            <a:ext cx="1263650" cy="741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6992938" y="3998913"/>
            <a:ext cx="233362" cy="233362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00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8364538" y="3803651"/>
            <a:ext cx="233362" cy="233363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00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8921751" y="3870326"/>
            <a:ext cx="233363" cy="233363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00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9336088" y="4194176"/>
            <a:ext cx="233362" cy="233363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00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7604126" y="4144963"/>
            <a:ext cx="188913" cy="18891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0066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9280526" y="3906838"/>
            <a:ext cx="188913" cy="18891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0066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8778876" y="4171951"/>
            <a:ext cx="188913" cy="18891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0066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8713788" y="3760788"/>
            <a:ext cx="188912" cy="18891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0066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8402638" y="4203701"/>
            <a:ext cx="188912" cy="18891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0066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8343900" y="4752976"/>
            <a:ext cx="1263650" cy="741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146300" y="4667250"/>
            <a:ext cx="4122738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dirty="0">
                <a:latin typeface="Comic Sans MS" panose="030F0702030302020204" pitchFamily="66" charset="0"/>
              </a:rPr>
              <a:t>Increased temperature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6769100" y="4718051"/>
            <a:ext cx="1263650" cy="741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7124700" y="4913314"/>
            <a:ext cx="217488" cy="217487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8728075" y="4992689"/>
            <a:ext cx="217488" cy="217487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7392989" y="4919664"/>
            <a:ext cx="217487" cy="217487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8967789" y="4986339"/>
            <a:ext cx="217487" cy="217487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 rot="-1899192">
            <a:off x="6807200" y="5029201"/>
            <a:ext cx="344488" cy="320675"/>
          </a:xfrm>
          <a:prstGeom prst="rightArrow">
            <a:avLst>
              <a:gd name="adj1" fmla="val 40704"/>
              <a:gd name="adj2" fmla="val 40528"/>
            </a:avLst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 rot="19387806" flipH="1">
            <a:off x="7578725" y="4719638"/>
            <a:ext cx="306388" cy="246062"/>
          </a:xfrm>
          <a:prstGeom prst="rightArrow">
            <a:avLst>
              <a:gd name="adj1" fmla="val 50000"/>
              <a:gd name="adj2" fmla="val 31129"/>
            </a:avLst>
          </a:prstGeom>
          <a:gradFill rotWithShape="0">
            <a:gsLst>
              <a:gs pos="0">
                <a:srgbClr val="CCEC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 rot="20481422" flipH="1">
            <a:off x="9167814" y="4797426"/>
            <a:ext cx="668337" cy="246063"/>
          </a:xfrm>
          <a:prstGeom prst="rightArrow">
            <a:avLst>
              <a:gd name="adj1" fmla="val 50000"/>
              <a:gd name="adj2" fmla="val 67903"/>
            </a:avLst>
          </a:prstGeom>
          <a:gradFill rotWithShape="0">
            <a:gsLst>
              <a:gs pos="0">
                <a:srgbClr val="FF0000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 rot="9681422" flipH="1">
            <a:off x="8129589" y="5122863"/>
            <a:ext cx="668337" cy="246062"/>
          </a:xfrm>
          <a:prstGeom prst="rightArrow">
            <a:avLst>
              <a:gd name="adj1" fmla="val 50000"/>
              <a:gd name="adj2" fmla="val 67903"/>
            </a:avLst>
          </a:prstGeom>
          <a:gradFill rotWithShape="0">
            <a:gsLst>
              <a:gs pos="0">
                <a:srgbClr val="FF0000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155826" y="5614988"/>
            <a:ext cx="4092575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dirty="0">
                <a:latin typeface="Comic Sans MS" panose="030F0702030302020204" pitchFamily="66" charset="0"/>
              </a:rPr>
              <a:t>Use of a catalyst</a:t>
            </a:r>
          </a:p>
        </p:txBody>
      </p:sp>
      <p:sp>
        <p:nvSpPr>
          <p:cNvPr id="11302" name="AutoShape 38" descr="Sphere"/>
          <p:cNvSpPr>
            <a:spLocks noChangeArrowheads="1"/>
          </p:cNvSpPr>
          <p:nvPr/>
        </p:nvSpPr>
        <p:spPr bwMode="auto">
          <a:xfrm>
            <a:off x="7648575" y="5963822"/>
            <a:ext cx="942975" cy="333375"/>
          </a:xfrm>
          <a:prstGeom prst="flowChartMagneticDrum">
            <a:avLst/>
          </a:prstGeom>
          <a:pattFill prst="sphere">
            <a:fgClr>
              <a:schemeClr val="hlink"/>
            </a:fgClr>
            <a:bgClr>
              <a:srgbClr val="FFFF99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004"/>
            <a:ext cx="10515600" cy="1121462"/>
          </a:xfrm>
        </p:spPr>
        <p:txBody>
          <a:bodyPr/>
          <a:lstStyle/>
          <a:p>
            <a:r>
              <a:rPr lang="en-GB" dirty="0" smtClean="0"/>
              <a:t>What affects the rate of a reaction?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7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-25400"/>
            <a:ext cx="6032500" cy="558800"/>
          </a:xfrm>
          <a:solidFill>
            <a:srgbClr val="000066"/>
          </a:solidFill>
          <a:ln>
            <a:solidFill>
              <a:srgbClr val="CC00CC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</a:rPr>
              <a:t>Simple reversible reactions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133601" y="685801"/>
            <a:ext cx="7974013" cy="2747963"/>
          </a:xfrm>
          <a:solidFill>
            <a:schemeClr val="bg1"/>
          </a:solidFill>
          <a:ln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en-GB" sz="2400" dirty="0">
                <a:solidFill>
                  <a:srgbClr val="6600CC"/>
                </a:solidFill>
              </a:rPr>
              <a:t>Heating copper sulphate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400" dirty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</a:pPr>
            <a:r>
              <a:rPr lang="en-GB" sz="2400" dirty="0"/>
              <a:t>The change from blue hydrated copper sulphate to white anhydrous copper sulphate is one of the most commonly known reversible reactions.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132014" y="3563938"/>
            <a:ext cx="7708900" cy="2613025"/>
            <a:chOff x="576" y="2350"/>
            <a:chExt cx="4856" cy="1646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576" y="2350"/>
              <a:ext cx="4856" cy="1646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1270" name="Picture 6" descr="CuSO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" y="2462"/>
              <a:ext cx="807" cy="536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670176" y="4449764"/>
            <a:ext cx="1960563" cy="58102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</a:rPr>
              <a:t>hydrated copper sulphate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746626" y="3563938"/>
            <a:ext cx="1566863" cy="666750"/>
          </a:xfrm>
          <a:prstGeom prst="rightArrow">
            <a:avLst>
              <a:gd name="adj1" fmla="val 50000"/>
              <a:gd name="adj2" fmla="val 5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Arial" panose="020B0604020202020204" pitchFamily="34" charset="0"/>
              </a:rPr>
              <a:t>Heat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269038" y="4495801"/>
            <a:ext cx="1960562" cy="58102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</a:rPr>
              <a:t>anhydrous copper sulphate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723313" y="4622800"/>
            <a:ext cx="958850" cy="33655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</a:rPr>
              <a:t>steam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698751" y="5364163"/>
            <a:ext cx="7142163" cy="369332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panose="020B0604020202020204" pitchFamily="34" charset="0"/>
              </a:rPr>
              <a:t>CuSO</a:t>
            </a:r>
            <a:r>
              <a:rPr lang="en-GB" baseline="-2500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lang="en-GB">
                <a:solidFill>
                  <a:schemeClr val="bg1"/>
                </a:solidFill>
                <a:latin typeface="Arial" panose="020B0604020202020204" pitchFamily="34" charset="0"/>
              </a:rPr>
              <a:t>.5H20     </a:t>
            </a:r>
            <a:r>
              <a:rPr lang="en-GB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	          CuSO</a:t>
            </a:r>
            <a:r>
              <a:rPr lang="en-GB" baseline="-25000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GB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+      5H</a:t>
            </a:r>
            <a:r>
              <a:rPr lang="en-GB" baseline="-25000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GB">
                <a:solidFill>
                  <a:schemeClr val="bg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O</a:t>
            </a:r>
            <a:endParaRPr lang="en-GB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6570664" y="3582989"/>
          <a:ext cx="129698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icture Publisher Image" r:id="rId4" imgW="1542857" imgH="1133633" progId="PictPub.Image.7">
                  <p:embed/>
                </p:oleObj>
              </mc:Choice>
              <mc:Fallback>
                <p:oleObj name="Picture Publisher Image" r:id="rId4" imgW="1542857" imgH="1133633" progId="PictPub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664" y="3582989"/>
                        <a:ext cx="1296987" cy="827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34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171701" y="714080"/>
            <a:ext cx="7772400" cy="4046832"/>
          </a:xfrm>
          <a:solidFill>
            <a:srgbClr val="FF0000"/>
          </a:solidFill>
          <a:ln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dirty="0">
                <a:latin typeface="Arial" panose="020B0604020202020204" pitchFamily="34" charset="0"/>
              </a:rPr>
              <a:t>	</a:t>
            </a:r>
            <a:r>
              <a:rPr lang="en-GB" dirty="0"/>
              <a:t>A reversible reaction is where products can, under appropriate conditions, turn back into reactants.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dirty="0"/>
              <a:t>There will be a range of conditions over which both the forward and backward reaction will take place and this can lead to a state of balance with both reactants and products present in unchanging amounts.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dirty="0"/>
              <a:t>This is called a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dynamic equilibrium.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511763" y="5456238"/>
            <a:ext cx="449263" cy="449262"/>
          </a:xfrm>
          <a:prstGeom prst="ellipse">
            <a:avLst/>
          </a:prstGeom>
          <a:gradFill rotWithShape="0">
            <a:gsLst>
              <a:gs pos="0">
                <a:srgbClr val="FF00FF">
                  <a:gamma/>
                  <a:tint val="3137"/>
                  <a:invGamma/>
                </a:srgbClr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655770" y="5441950"/>
            <a:ext cx="449263" cy="449263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tint val="5882"/>
                  <a:invGamma/>
                </a:scheme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>
                <a:latin typeface="Arial" panose="020B0604020202020204" pitchFamily="34" charset="0"/>
              </a:rPr>
              <a:t>B</a:t>
            </a:r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6824663" y="5546725"/>
            <a:ext cx="890588" cy="458787"/>
            <a:chOff x="2594" y="3466"/>
            <a:chExt cx="561" cy="289"/>
          </a:xfrm>
        </p:grpSpPr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2594" y="3472"/>
              <a:ext cx="283" cy="283"/>
            </a:xfrm>
            <a:prstGeom prst="ellipse">
              <a:avLst/>
            </a:prstGeom>
            <a:gradFill rotWithShape="0">
              <a:gsLst>
                <a:gs pos="0">
                  <a:srgbClr val="FF00FF">
                    <a:gamma/>
                    <a:tint val="3137"/>
                    <a:invGamma/>
                  </a:srgbClr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b="1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2872" y="3466"/>
              <a:ext cx="283" cy="283"/>
            </a:xfrm>
            <a:prstGeom prst="ellipse">
              <a:avLst/>
            </a:prstGeom>
            <a:gradFill rotWithShape="0">
              <a:gsLst>
                <a:gs pos="0">
                  <a:schemeClr val="folHlink">
                    <a:gamma/>
                    <a:tint val="5882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b="1">
                  <a:latin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5678700" y="5580137"/>
            <a:ext cx="457200" cy="107950"/>
            <a:chOff x="3278" y="3264"/>
            <a:chExt cx="288" cy="68"/>
          </a:xfrm>
        </p:grpSpPr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3301" y="3264"/>
              <a:ext cx="2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>
              <a:off x="3278" y="3332"/>
              <a:ext cx="2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124201" y="5105400"/>
            <a:ext cx="2424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latin typeface="Arial" panose="020B0604020202020204" pitchFamily="34" charset="0"/>
              </a:rPr>
              <a:t>these combine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057901" y="5091113"/>
            <a:ext cx="2424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latin typeface="Arial" panose="020B0604020202020204" pitchFamily="34" charset="0"/>
              </a:rPr>
              <a:t>these decompose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3174711" y="4972051"/>
            <a:ext cx="5410200" cy="1600200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5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9" ma:contentTypeDescription="Create a new document." ma:contentTypeScope="" ma:versionID="6f89747310294265208a5a4e96b8eae0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634f6b0b2523fd86bbf61fa97859effb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BBC475-5462-4776-82FA-49969E3968C5}"/>
</file>

<file path=customXml/itemProps2.xml><?xml version="1.0" encoding="utf-8"?>
<ds:datastoreItem xmlns:ds="http://schemas.openxmlformats.org/officeDocument/2006/customXml" ds:itemID="{17E63BD2-4F57-4BE6-A5F4-31C3D5B1A4D5}">
  <ds:schemaRefs>
    <ds:schemaRef ds:uri="748ea2e6-7b6d-4064-aeaf-e44fe012dd75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473b7a8-b561-4974-9e0f-66c53f11eeb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924FF72-1FC8-49D1-87E6-0AFF4A049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Office Theme</vt:lpstr>
      <vt:lpstr>Micrografx Picture Publisher 7 Image</vt:lpstr>
      <vt:lpstr>C6: The Rate and Extent of chemical change</vt:lpstr>
      <vt:lpstr>Measuring reaction rates </vt:lpstr>
      <vt:lpstr>What affects the rate of a reaction?</vt:lpstr>
      <vt:lpstr>Simple reversible reactions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GostlingS</cp:lastModifiedBy>
  <cp:revision>16</cp:revision>
  <dcterms:created xsi:type="dcterms:W3CDTF">2017-10-30T13:32:56Z</dcterms:created>
  <dcterms:modified xsi:type="dcterms:W3CDTF">2017-11-30T17:03:35Z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