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0" r:id="rId6"/>
    <p:sldId id="257" r:id="rId7"/>
    <p:sldId id="258" r:id="rId8"/>
    <p:sldId id="261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D1E-199C-4960-87FF-1D22F7D600D2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3AA83-EBED-4B02-99DB-9B43A57C8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46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1454F-86D1-4F40-9365-7B3496096DD6}" type="slidenum">
              <a:rPr lang="en-GB"/>
              <a:pPr/>
              <a:t>2</a:t>
            </a:fld>
            <a:endParaRPr lang="en-GB"/>
          </a:p>
        </p:txBody>
      </p:sp>
      <p:sp>
        <p:nvSpPr>
          <p:cNvPr id="6" name="Rectangle 205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GCSE Science: Chemistry </a:t>
            </a:r>
          </a:p>
          <a:p>
            <a:r>
              <a:rPr lang="en-GB"/>
              <a:t>Making Oil Useful</a:t>
            </a: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80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1454F-86D1-4F40-9365-7B3496096DD6}" type="slidenum">
              <a:rPr lang="en-GB"/>
              <a:pPr/>
              <a:t>3</a:t>
            </a:fld>
            <a:endParaRPr lang="en-GB"/>
          </a:p>
        </p:txBody>
      </p:sp>
      <p:sp>
        <p:nvSpPr>
          <p:cNvPr id="6" name="Rectangle 205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GCSE Science: Chemistry </a:t>
            </a:r>
          </a:p>
          <a:p>
            <a:r>
              <a:rPr lang="en-GB"/>
              <a:t>Making Oil Useful</a:t>
            </a: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90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1454F-86D1-4F40-9365-7B3496096DD6}" type="slidenum">
              <a:rPr lang="en-GB"/>
              <a:pPr/>
              <a:t>4</a:t>
            </a:fld>
            <a:endParaRPr lang="en-GB"/>
          </a:p>
        </p:txBody>
      </p:sp>
      <p:sp>
        <p:nvSpPr>
          <p:cNvPr id="6" name="Rectangle 205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GCSE Science: Chemistry </a:t>
            </a:r>
          </a:p>
          <a:p>
            <a:r>
              <a:rPr lang="en-GB"/>
              <a:t>Making Oil Useful</a:t>
            </a: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80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1454F-86D1-4F40-9365-7B3496096DD6}" type="slidenum">
              <a:rPr lang="en-GB"/>
              <a:pPr/>
              <a:t>6</a:t>
            </a:fld>
            <a:endParaRPr lang="en-GB"/>
          </a:p>
        </p:txBody>
      </p:sp>
      <p:sp>
        <p:nvSpPr>
          <p:cNvPr id="6" name="Rectangle 205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GCSE Science: Chemistry </a:t>
            </a:r>
          </a:p>
          <a:p>
            <a:r>
              <a:rPr lang="en-GB"/>
              <a:t>Making Oil Useful</a:t>
            </a: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894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" y="399408"/>
            <a:ext cx="11987447" cy="6063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0042"/>
            <a:ext cx="9144000" cy="2387600"/>
          </a:xfr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anchor="b"/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0252"/>
            <a:ext cx="9144000" cy="1655762"/>
          </a:xfr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455200"/>
            <a:ext cx="11879036" cy="6008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7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7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4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4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1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4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E262-0E3E-46B2-9AA4-2F5BFF12AF8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2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dirty="0" smtClean="0"/>
              <a:t>C8: Chemical Analysis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en-GB" dirty="0"/>
          </a:p>
          <a:p>
            <a:r>
              <a:rPr lang="en-GB" dirty="0"/>
              <a:t>Key Concepts</a:t>
            </a:r>
          </a:p>
        </p:txBody>
      </p:sp>
    </p:spTree>
    <p:extLst>
      <p:ext uri="{BB962C8B-B14F-4D97-AF65-F5344CB8AC3E}">
        <p14:creationId xmlns:p14="http://schemas.microsoft.com/office/powerpoint/2010/main" val="179975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06224"/>
            <a:ext cx="10515600" cy="1325563"/>
          </a:xfrm>
        </p:spPr>
        <p:txBody>
          <a:bodyPr/>
          <a:lstStyle/>
          <a:p>
            <a:r>
              <a:rPr lang="en-GB" dirty="0" smtClean="0"/>
              <a:t>Pure substances</a:t>
            </a:r>
            <a:endParaRPr lang="en-GB" dirty="0"/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731080" y="1323054"/>
            <a:ext cx="11185450" cy="230832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In chemistry a </a:t>
            </a:r>
            <a:r>
              <a:rPr lang="en-GB" sz="2400" i="1" dirty="0" smtClean="0">
                <a:latin typeface="Comic Sans MS" panose="030F0702030302020204" pitchFamily="66" charset="0"/>
              </a:rPr>
              <a:t>pure substance </a:t>
            </a:r>
            <a:r>
              <a:rPr lang="en-GB" sz="2400" dirty="0" smtClean="0">
                <a:latin typeface="Comic Sans MS" panose="030F0702030302020204" pitchFamily="66" charset="0"/>
              </a:rPr>
              <a:t>is a single element or compound, not mixed with any other substance.</a:t>
            </a:r>
          </a:p>
          <a:p>
            <a:pPr>
              <a:spcBef>
                <a:spcPct val="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A </a:t>
            </a:r>
            <a:r>
              <a:rPr lang="en-GB" sz="2400" i="1" dirty="0" smtClean="0">
                <a:latin typeface="Comic Sans MS" panose="030F0702030302020204" pitchFamily="66" charset="0"/>
              </a:rPr>
              <a:t>mixture </a:t>
            </a:r>
            <a:r>
              <a:rPr lang="en-GB" sz="2400" dirty="0" smtClean="0">
                <a:latin typeface="Comic Sans MS" panose="030F0702030302020204" pitchFamily="66" charset="0"/>
              </a:rPr>
              <a:t>is two or more elements or compounds not chemically combined.</a:t>
            </a:r>
          </a:p>
          <a:p>
            <a:pPr>
              <a:spcBef>
                <a:spcPct val="0"/>
              </a:spcBef>
            </a:pPr>
            <a:r>
              <a:rPr lang="en-GB" sz="2400" b="1" dirty="0" smtClean="0">
                <a:latin typeface="Comic Sans MS" panose="030F0702030302020204" pitchFamily="66" charset="0"/>
              </a:rPr>
              <a:t>If a substance is pure it will melt at a specific temperature. If it is impure, the  melting point will be lower and over a range of temperatures.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03275" y="3645475"/>
            <a:ext cx="11185450" cy="46166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Mixtures can be separated by </a:t>
            </a:r>
            <a:r>
              <a:rPr lang="en-GB" sz="2400" i="1" dirty="0" smtClean="0">
                <a:latin typeface="Comic Sans MS" panose="030F0702030302020204" pitchFamily="66" charset="0"/>
              </a:rPr>
              <a:t>physical processes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16" y="4042799"/>
            <a:ext cx="2420155" cy="25634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386" y="4173143"/>
            <a:ext cx="3451539" cy="2581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065" y="4121237"/>
            <a:ext cx="2226971" cy="2685091"/>
          </a:xfrm>
          <a:prstGeom prst="rect">
            <a:avLst/>
          </a:prstGeom>
        </p:spPr>
      </p:pic>
      <p:sp>
        <p:nvSpPr>
          <p:cNvPr id="9" name="AutoShape 4" descr="Image result for fractional distillation"/>
          <p:cNvSpPr>
            <a:spLocks noChangeAspect="1" noChangeArrowheads="1"/>
          </p:cNvSpPr>
          <p:nvPr/>
        </p:nvSpPr>
        <p:spPr bwMode="auto">
          <a:xfrm>
            <a:off x="63500" y="-776288"/>
            <a:ext cx="180975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177" y="4173143"/>
            <a:ext cx="2339623" cy="241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3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Formulations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595424" y="2052935"/>
            <a:ext cx="10970055" cy="1754326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formulation is a mixture that</a:t>
            </a: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 been designed as a useful product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889" y="3909959"/>
            <a:ext cx="2689135" cy="26891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486" y="3909959"/>
            <a:ext cx="2466975" cy="1685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177" y="3949435"/>
            <a:ext cx="3507682" cy="262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Chromatography</a:t>
            </a:r>
            <a:endParaRPr lang="en-GB" dirty="0"/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408156" y="2171273"/>
            <a:ext cx="6155896" cy="1200329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Separating coloured dyes or extracting small amounts of pure substances from</a:t>
            </a:r>
          </a:p>
          <a:p>
            <a:pPr>
              <a:spcBef>
                <a:spcPct val="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plants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1628801"/>
            <a:ext cx="3071812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99856" y="4280309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Chromatography paper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608168" y="5702213"/>
            <a:ext cx="3059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Base line</a:t>
            </a:r>
          </a:p>
          <a:p>
            <a:pPr algn="ctr"/>
            <a:r>
              <a:rPr lang="en-GB" dirty="0"/>
              <a:t>the line where the original sample was placed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925616" y="548063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solvent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925616" y="484516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dye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949644" y="204475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Solvent front</a:t>
            </a:r>
            <a:endParaRPr lang="en-GB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964680" y="3512369"/>
            <a:ext cx="1493520" cy="1137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538626" y="4464975"/>
            <a:ext cx="2422494" cy="631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728244" y="5096668"/>
            <a:ext cx="1363824" cy="660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9592628" y="4464975"/>
            <a:ext cx="248416" cy="1493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</p:cNvCxnSpPr>
          <p:nvPr/>
        </p:nvCxnSpPr>
        <p:spPr>
          <a:xfrm flipH="1" flipV="1">
            <a:off x="9490336" y="2171273"/>
            <a:ext cx="1863464" cy="242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13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Retention factor (</a:t>
            </a:r>
            <a:r>
              <a:rPr lang="en-GB" b="1" u="sng" dirty="0" err="1" smtClean="0"/>
              <a:t>Rf</a:t>
            </a:r>
            <a:r>
              <a:rPr lang="en-GB" b="1" u="sng" dirty="0" smtClean="0"/>
              <a:t>) values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57536"/>
            <a:ext cx="5796136" cy="11807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2400" dirty="0"/>
              <a:t>	The </a:t>
            </a:r>
            <a:r>
              <a:rPr lang="en-GB" sz="2400" dirty="0" err="1"/>
              <a:t>Rf</a:t>
            </a:r>
            <a:r>
              <a:rPr lang="en-GB" sz="2400" dirty="0"/>
              <a:t> factor is used to compare the components of various samples. The </a:t>
            </a:r>
            <a:r>
              <a:rPr lang="en-GB" sz="2400" dirty="0" err="1"/>
              <a:t>Rf</a:t>
            </a:r>
            <a:r>
              <a:rPr lang="en-GB" sz="2400" dirty="0"/>
              <a:t> values of suspect samples can be compared with known samples.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1628801"/>
            <a:ext cx="3071812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03512" y="2996953"/>
            <a:ext cx="5616624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dirty="0" err="1"/>
              <a:t>Rf</a:t>
            </a:r>
            <a:r>
              <a:rPr lang="en-GB" dirty="0"/>
              <a:t>  =       </a:t>
            </a:r>
            <a:r>
              <a:rPr lang="en-GB" u="sng" dirty="0"/>
              <a:t>distance from the base line to the spot </a:t>
            </a:r>
          </a:p>
          <a:p>
            <a:r>
              <a:rPr lang="en-GB" dirty="0"/>
              <a:t>         distance from the base line to the solvent front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624392" y="4437112"/>
            <a:ext cx="0" cy="1440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176120" y="2132858"/>
            <a:ext cx="1656184" cy="20882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248128" y="3501008"/>
            <a:ext cx="1728192" cy="20162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83832" y="4005064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Solvent front</a:t>
            </a:r>
          </a:p>
          <a:p>
            <a:pPr algn="ctr"/>
            <a:r>
              <a:rPr lang="en-GB" dirty="0"/>
              <a:t>the point at which the water stopped moving up the paper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159896" y="530120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Centre of spot</a:t>
            </a:r>
          </a:p>
          <a:p>
            <a:pPr algn="ctr"/>
            <a:r>
              <a:rPr lang="en-GB" dirty="0"/>
              <a:t>the point at which a band or spot of colour is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608168" y="5934670"/>
            <a:ext cx="3059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Base line</a:t>
            </a:r>
          </a:p>
          <a:p>
            <a:pPr algn="ctr"/>
            <a:r>
              <a:rPr lang="en-GB" dirty="0"/>
              <a:t>the line where the original sample was placed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1703512" y="4077072"/>
            <a:ext cx="2627784" cy="2308324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If two substances have the same </a:t>
            </a:r>
            <a:r>
              <a:rPr lang="en-GB" b="1" dirty="0" err="1"/>
              <a:t>Rf</a:t>
            </a:r>
            <a:r>
              <a:rPr lang="en-GB" b="1" dirty="0"/>
              <a:t> value, they are likely (but not necessarily) the same compound. If they have different </a:t>
            </a:r>
            <a:r>
              <a:rPr lang="en-GB" b="1" dirty="0" err="1"/>
              <a:t>Rf</a:t>
            </a:r>
            <a:r>
              <a:rPr lang="en-GB" b="1" dirty="0"/>
              <a:t> values, they are definitely different compounds.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489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for gases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591" y="1801092"/>
            <a:ext cx="5502593" cy="39934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612" y="365125"/>
            <a:ext cx="4859964" cy="34326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68" y="3642360"/>
            <a:ext cx="4739108" cy="321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22F58AACBC974E984186DC30704671" ma:contentTypeVersion="9" ma:contentTypeDescription="Create a new document." ma:contentTypeScope="" ma:versionID="6f89747310294265208a5a4e96b8eae0">
  <xsd:schema xmlns:xsd="http://www.w3.org/2001/XMLSchema" xmlns:xs="http://www.w3.org/2001/XMLSchema" xmlns:p="http://schemas.microsoft.com/office/2006/metadata/properties" xmlns:ns2="748ea2e6-7b6d-4064-aeaf-e44fe012dd75" xmlns:ns3="3473b7a8-b561-4974-9e0f-66c53f11eebd" targetNamespace="http://schemas.microsoft.com/office/2006/metadata/properties" ma:root="true" ma:fieldsID="634f6b0b2523fd86bbf61fa97859effb" ns2:_="" ns3:_="">
    <xsd:import namespace="748ea2e6-7b6d-4064-aeaf-e44fe012dd75"/>
    <xsd:import namespace="3473b7a8-b561-4974-9e0f-66c53f11eeb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ea2e6-7b6d-4064-aeaf-e44fe012d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3b7a8-b561-4974-9e0f-66c53f11e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24FF72-1FC8-49D1-87E6-0AFF4A049B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AAF5C7-0B3E-4AC6-8B2E-EA3704B1E2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8ea2e6-7b6d-4064-aeaf-e44fe012dd75"/>
    <ds:schemaRef ds:uri="3473b7a8-b561-4974-9e0f-66c53f11ee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E63BD2-4F57-4BE6-A5F4-31C3D5B1A4D5}">
  <ds:schemaRefs>
    <ds:schemaRef ds:uri="748ea2e6-7b6d-4064-aeaf-e44fe012dd75"/>
    <ds:schemaRef ds:uri="3473b7a8-b561-4974-9e0f-66c53f11eebd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257</Words>
  <Application>Microsoft Office PowerPoint</Application>
  <PresentationFormat>Widescreen</PresentationFormat>
  <Paragraphs>44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C8: Chemical Analysis</vt:lpstr>
      <vt:lpstr>Pure substances</vt:lpstr>
      <vt:lpstr>Formulations</vt:lpstr>
      <vt:lpstr>Chromatography</vt:lpstr>
      <vt:lpstr>Retention factor (Rf) values</vt:lpstr>
      <vt:lpstr>Testing for gases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PoulterJ</dc:creator>
  <cp:lastModifiedBy>GostlingS</cp:lastModifiedBy>
  <cp:revision>20</cp:revision>
  <dcterms:created xsi:type="dcterms:W3CDTF">2017-10-30T13:32:56Z</dcterms:created>
  <dcterms:modified xsi:type="dcterms:W3CDTF">2018-02-20T16:39:28Z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0x010100BA22F58AACBC974E984186DC30704671</vt:lpwstr>
  </property>
</Properties>
</file>