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71" y="293913"/>
            <a:ext cx="11987447" cy="627467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10042"/>
            <a:ext cx="9144000" cy="2387600"/>
          </a:xfrm>
          <a:solidFill>
            <a:srgbClr val="92D050"/>
          </a:solidFill>
          <a:ln w="38100">
            <a:solidFill>
              <a:schemeClr val="tx1"/>
            </a:solidFill>
          </a:ln>
        </p:spPr>
        <p:txBody>
          <a:bodyPr anchor="b"/>
          <a:lstStyle>
            <a:lvl1pPr algn="ctr">
              <a:defRPr sz="6000">
                <a:latin typeface="Comic Sans MS" panose="030F0702030302020204" pitchFamily="66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10252"/>
            <a:ext cx="9144000" cy="1655762"/>
          </a:xfrm>
          <a:solidFill>
            <a:srgbClr val="92D050"/>
          </a:solidFill>
          <a:ln w="3810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 algn="ctr">
              <a:buNone/>
              <a:defRPr sz="36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E262-0E3E-46B2-9AA4-2F5BFF12AF8B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9363-6A82-45ED-B4FA-D71530304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7712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E262-0E3E-46B2-9AA4-2F5BFF12AF8B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9363-6A82-45ED-B4FA-D71530304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026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E262-0E3E-46B2-9AA4-2F5BFF12AF8B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9363-6A82-45ED-B4FA-D71530304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91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72" y="350659"/>
            <a:ext cx="11879036" cy="621793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  <a:ln w="38100">
            <a:solidFill>
              <a:schemeClr val="tx1"/>
            </a:solidFill>
          </a:ln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  <a:ln w="38100">
            <a:solidFill>
              <a:schemeClr val="tx1"/>
            </a:solidFill>
          </a:ln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  <a:lvl2pPr>
              <a:defRPr>
                <a:latin typeface="Comic Sans MS" panose="030F0702030302020204" pitchFamily="66" charset="0"/>
              </a:defRPr>
            </a:lvl2pPr>
            <a:lvl3pPr>
              <a:defRPr>
                <a:latin typeface="Comic Sans MS" panose="030F0702030302020204" pitchFamily="66" charset="0"/>
              </a:defRPr>
            </a:lvl3pPr>
            <a:lvl4pPr>
              <a:defRPr>
                <a:latin typeface="Comic Sans MS" panose="030F0702030302020204" pitchFamily="66" charset="0"/>
              </a:defRPr>
            </a:lvl4pPr>
            <a:lvl5pPr>
              <a:defRPr>
                <a:latin typeface="Comic Sans MS" panose="030F0702030302020204" pitchFamily="66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E262-0E3E-46B2-9AA4-2F5BFF12AF8B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9363-6A82-45ED-B4FA-D71530304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4175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E262-0E3E-46B2-9AA4-2F5BFF12AF8B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9363-6A82-45ED-B4FA-D71530304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4217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E262-0E3E-46B2-9AA4-2F5BFF12AF8B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9363-6A82-45ED-B4FA-D71530304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9272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E262-0E3E-46B2-9AA4-2F5BFF12AF8B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9363-6A82-45ED-B4FA-D71530304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0547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E262-0E3E-46B2-9AA4-2F5BFF12AF8B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9363-6A82-45ED-B4FA-D71530304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5943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E262-0E3E-46B2-9AA4-2F5BFF12AF8B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9363-6A82-45ED-B4FA-D71530304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6976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E262-0E3E-46B2-9AA4-2F5BFF12AF8B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9363-6A82-45ED-B4FA-D71530304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2513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E262-0E3E-46B2-9AA4-2F5BFF12AF8B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9363-6A82-45ED-B4FA-D71530304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743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8E262-0E3E-46B2-9AA4-2F5BFF12AF8B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F9363-6A82-45ED-B4FA-D71530304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6625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B2 Photosynthesis Revision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Key Concepts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9756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Photosynthesis equation + uses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79975"/>
          </a:xfrm>
        </p:spPr>
        <p:txBody>
          <a:bodyPr>
            <a:normAutofit fontScale="92500" lnSpcReduction="10000"/>
          </a:bodyPr>
          <a:lstStyle/>
          <a:p>
            <a:endParaRPr lang="en-GB" dirty="0" smtClean="0"/>
          </a:p>
          <a:p>
            <a:r>
              <a:rPr lang="en-GB" dirty="0">
                <a:cs typeface="Calibri" panose="020F0502020204030204" pitchFamily="34" charset="0"/>
              </a:rPr>
              <a:t>Carbon Dioxide + </a:t>
            </a:r>
            <a:r>
              <a:rPr lang="en-GB" dirty="0" smtClean="0">
                <a:cs typeface="Calibri" panose="020F0502020204030204" pitchFamily="34" charset="0"/>
              </a:rPr>
              <a:t>Water     </a:t>
            </a: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→         </a:t>
            </a:r>
            <a:r>
              <a:rPr lang="en-GB" dirty="0" smtClean="0"/>
              <a:t>Glucose    + </a:t>
            </a:r>
            <a:r>
              <a:rPr lang="en-GB" dirty="0"/>
              <a:t>Oxygen 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>
                <a:cs typeface="Calibri" panose="020F0502020204030204" pitchFamily="34" charset="0"/>
              </a:rPr>
              <a:t>6CO</a:t>
            </a:r>
            <a:r>
              <a:rPr lang="en-GB" baseline="-25000" dirty="0">
                <a:cs typeface="Calibri" panose="020F0502020204030204" pitchFamily="34" charset="0"/>
              </a:rPr>
              <a:t>2</a:t>
            </a:r>
            <a:r>
              <a:rPr lang="en-GB" dirty="0">
                <a:cs typeface="Calibri" panose="020F0502020204030204" pitchFamily="34" charset="0"/>
              </a:rPr>
              <a:t>         </a:t>
            </a:r>
            <a:r>
              <a:rPr lang="en-GB" dirty="0" smtClean="0">
                <a:cs typeface="Calibri" panose="020F0502020204030204" pitchFamily="34" charset="0"/>
              </a:rPr>
              <a:t>        +  6H</a:t>
            </a:r>
            <a:r>
              <a:rPr lang="en-GB" baseline="-25000" dirty="0" smtClean="0">
                <a:cs typeface="Calibri" panose="020F0502020204030204" pitchFamily="34" charset="0"/>
              </a:rPr>
              <a:t>2</a:t>
            </a:r>
            <a:r>
              <a:rPr lang="en-GB" dirty="0" smtClean="0">
                <a:cs typeface="Calibri" panose="020F0502020204030204" pitchFamily="34" charset="0"/>
              </a:rPr>
              <a:t>O     </a:t>
            </a: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→         </a:t>
            </a:r>
            <a:r>
              <a:rPr lang="en-GB" dirty="0" smtClean="0">
                <a:cs typeface="Calibri" panose="020F0502020204030204" pitchFamily="34" charset="0"/>
              </a:rPr>
              <a:t>C</a:t>
            </a:r>
            <a:r>
              <a:rPr lang="en-GB" baseline="-25000" dirty="0" smtClean="0">
                <a:cs typeface="Calibri" panose="020F0502020204030204" pitchFamily="34" charset="0"/>
              </a:rPr>
              <a:t>6</a:t>
            </a:r>
            <a:r>
              <a:rPr lang="en-GB" dirty="0" smtClean="0">
                <a:cs typeface="Calibri" panose="020F0502020204030204" pitchFamily="34" charset="0"/>
              </a:rPr>
              <a:t>H</a:t>
            </a:r>
            <a:r>
              <a:rPr lang="en-GB" baseline="-25000" dirty="0" smtClean="0">
                <a:cs typeface="Calibri" panose="020F0502020204030204" pitchFamily="34" charset="0"/>
              </a:rPr>
              <a:t>12</a:t>
            </a:r>
            <a:r>
              <a:rPr lang="en-GB" dirty="0" smtClean="0">
                <a:cs typeface="Calibri" panose="020F0502020204030204" pitchFamily="34" charset="0"/>
              </a:rPr>
              <a:t>O</a:t>
            </a:r>
            <a:r>
              <a:rPr lang="en-GB" baseline="-25000" dirty="0" smtClean="0">
                <a:cs typeface="Calibri" panose="020F0502020204030204" pitchFamily="34" charset="0"/>
              </a:rPr>
              <a:t>6      </a:t>
            </a:r>
            <a:r>
              <a:rPr lang="en-GB" dirty="0" smtClean="0">
                <a:cs typeface="Calibri" panose="020F0502020204030204" pitchFamily="34" charset="0"/>
              </a:rPr>
              <a:t>+    </a:t>
            </a:r>
            <a:r>
              <a:rPr lang="en-GB" dirty="0">
                <a:cs typeface="Calibri" panose="020F0502020204030204" pitchFamily="34" charset="0"/>
              </a:rPr>
              <a:t>6O</a:t>
            </a:r>
            <a:r>
              <a:rPr lang="en-GB" baseline="-25000" dirty="0">
                <a:cs typeface="Calibri" panose="020F0502020204030204" pitchFamily="34" charset="0"/>
              </a:rPr>
              <a:t>2</a:t>
            </a:r>
            <a:r>
              <a:rPr lang="en-GB" dirty="0">
                <a:cs typeface="Calibri" panose="020F0502020204030204" pitchFamily="34" charset="0"/>
              </a:rPr>
              <a:t> </a:t>
            </a:r>
            <a:endParaRPr lang="en-GB" dirty="0" smtClean="0">
              <a:cs typeface="Calibri" panose="020F0502020204030204" pitchFamily="34" charset="0"/>
            </a:endParaRPr>
          </a:p>
          <a:p>
            <a:endParaRPr lang="en-GB" dirty="0"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cs typeface="Calibri" panose="020F0502020204030204" pitchFamily="34" charset="0"/>
              </a:rPr>
              <a:t>Plants use the glucose they make in photosynthesis for:</a:t>
            </a:r>
          </a:p>
          <a:p>
            <a:r>
              <a:rPr lang="en-GB" dirty="0" smtClean="0">
                <a:cs typeface="Calibri" panose="020F0502020204030204" pitchFamily="34" charset="0"/>
              </a:rPr>
              <a:t>Respiration</a:t>
            </a:r>
          </a:p>
          <a:p>
            <a:r>
              <a:rPr lang="en-GB" dirty="0" smtClean="0">
                <a:cs typeface="Calibri" panose="020F0502020204030204" pitchFamily="34" charset="0"/>
              </a:rPr>
              <a:t>Making starch</a:t>
            </a:r>
          </a:p>
          <a:p>
            <a:r>
              <a:rPr lang="en-GB" dirty="0" smtClean="0">
                <a:cs typeface="Calibri" panose="020F0502020204030204" pitchFamily="34" charset="0"/>
              </a:rPr>
              <a:t>Making protein</a:t>
            </a:r>
          </a:p>
          <a:p>
            <a:r>
              <a:rPr lang="en-GB" dirty="0" smtClean="0">
                <a:cs typeface="Calibri" panose="020F0502020204030204" pitchFamily="34" charset="0"/>
              </a:rPr>
              <a:t>Making fats</a:t>
            </a:r>
          </a:p>
          <a:p>
            <a:r>
              <a:rPr lang="en-GB" dirty="0" smtClean="0">
                <a:cs typeface="Calibri" panose="020F0502020204030204" pitchFamily="34" charset="0"/>
              </a:rPr>
              <a:t>Making cellulose</a:t>
            </a:r>
            <a:endParaRPr lang="en-GB" dirty="0">
              <a:cs typeface="Calibri" panose="020F0502020204030204" pitchFamily="34" charset="0"/>
            </a:endParaRP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769707" y="1886465"/>
            <a:ext cx="1593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latin typeface="Comic Sans MS" panose="030F0702030302020204" pitchFamily="66" charset="0"/>
              </a:rPr>
              <a:t>Light Energy</a:t>
            </a:r>
            <a:endParaRPr lang="en-GB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3867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422" y="365125"/>
            <a:ext cx="11771870" cy="1325563"/>
          </a:xfrm>
        </p:spPr>
        <p:txBody>
          <a:bodyPr/>
          <a:lstStyle/>
          <a:p>
            <a:r>
              <a:rPr lang="en-GB" dirty="0" smtClean="0"/>
              <a:t>Leaf structure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422" y="1825624"/>
            <a:ext cx="5791200" cy="4879975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343135" y="1825625"/>
            <a:ext cx="5651157" cy="4879974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3221" y="2316891"/>
            <a:ext cx="5206313" cy="3702267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802297"/>
              </p:ext>
            </p:extLst>
          </p:nvPr>
        </p:nvGraphicFramePr>
        <p:xfrm>
          <a:off x="540950" y="1963578"/>
          <a:ext cx="4978402" cy="45606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9201"/>
                <a:gridCol w="2489201"/>
              </a:tblGrid>
              <a:tr h="500077">
                <a:tc>
                  <a:txBody>
                    <a:bodyPr/>
                    <a:lstStyle/>
                    <a:p>
                      <a:r>
                        <a:rPr lang="en-GB" dirty="0" smtClean="0"/>
                        <a:t>Leaf tissue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Function</a:t>
                      </a:r>
                      <a:endParaRPr lang="en-GB" dirty="0"/>
                    </a:p>
                  </a:txBody>
                  <a:tcPr/>
                </a:tc>
              </a:tr>
              <a:tr h="500077">
                <a:tc>
                  <a:txBody>
                    <a:bodyPr/>
                    <a:lstStyle/>
                    <a:p>
                      <a:r>
                        <a:rPr lang="en-GB" dirty="0" smtClean="0"/>
                        <a:t>Upper epidermis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Waterproof</a:t>
                      </a:r>
                      <a:r>
                        <a:rPr lang="en-GB" baseline="0" dirty="0" smtClean="0"/>
                        <a:t> + allows light through</a:t>
                      </a:r>
                      <a:endParaRPr lang="en-GB" dirty="0"/>
                    </a:p>
                  </a:txBody>
                  <a:tcPr/>
                </a:tc>
              </a:tr>
              <a:tr h="500077">
                <a:tc>
                  <a:txBody>
                    <a:bodyPr/>
                    <a:lstStyle/>
                    <a:p>
                      <a:r>
                        <a:rPr lang="en-GB" dirty="0" smtClean="0"/>
                        <a:t>Palisade mesophyll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Site of photosynthesis</a:t>
                      </a:r>
                      <a:endParaRPr lang="en-GB" dirty="0"/>
                    </a:p>
                  </a:txBody>
                  <a:tcPr/>
                </a:tc>
              </a:tr>
              <a:tr h="500077">
                <a:tc>
                  <a:txBody>
                    <a:bodyPr/>
                    <a:lstStyle/>
                    <a:p>
                      <a:r>
                        <a:rPr lang="en-GB" dirty="0" smtClean="0"/>
                        <a:t>Spongy mesophyll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Gas exchange – absorb CO</a:t>
                      </a:r>
                      <a:r>
                        <a:rPr lang="en-GB" baseline="-25000" dirty="0" smtClean="0"/>
                        <a:t>2</a:t>
                      </a:r>
                      <a:endParaRPr lang="en-GB" dirty="0"/>
                    </a:p>
                  </a:txBody>
                  <a:tcPr/>
                </a:tc>
              </a:tr>
              <a:tr h="500077">
                <a:tc>
                  <a:txBody>
                    <a:bodyPr/>
                    <a:lstStyle/>
                    <a:p>
                      <a:r>
                        <a:rPr lang="en-GB" dirty="0" smtClean="0"/>
                        <a:t>Guard cells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Close stomata – prevent too much water loss</a:t>
                      </a:r>
                      <a:endParaRPr lang="en-GB" dirty="0"/>
                    </a:p>
                  </a:txBody>
                  <a:tcPr/>
                </a:tc>
              </a:tr>
              <a:tr h="500077">
                <a:tc>
                  <a:txBody>
                    <a:bodyPr/>
                    <a:lstStyle/>
                    <a:p>
                      <a:r>
                        <a:rPr lang="en-GB" dirty="0" smtClean="0"/>
                        <a:t>Stomata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Allow </a:t>
                      </a:r>
                      <a:r>
                        <a:rPr lang="en-GB" dirty="0" smtClean="0"/>
                        <a:t>CO</a:t>
                      </a:r>
                      <a:r>
                        <a:rPr lang="en-GB" baseline="-25000" dirty="0" smtClean="0"/>
                        <a:t>2</a:t>
                      </a:r>
                      <a:r>
                        <a:rPr lang="en-GB" baseline="0" dirty="0" smtClean="0"/>
                        <a:t> into the leaf</a:t>
                      </a:r>
                      <a:endParaRPr lang="en-GB" dirty="0" smtClean="0"/>
                    </a:p>
                  </a:txBody>
                  <a:tcPr/>
                </a:tc>
              </a:tr>
              <a:tr h="500077">
                <a:tc>
                  <a:txBody>
                    <a:bodyPr/>
                    <a:lstStyle/>
                    <a:p>
                      <a:r>
                        <a:rPr lang="en-GB" dirty="0" smtClean="0"/>
                        <a:t>Xylem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Transport water to cells</a:t>
                      </a:r>
                      <a:endParaRPr lang="en-GB" dirty="0"/>
                    </a:p>
                  </a:txBody>
                  <a:tcPr/>
                </a:tc>
              </a:tr>
              <a:tr h="500077">
                <a:tc>
                  <a:txBody>
                    <a:bodyPr/>
                    <a:lstStyle/>
                    <a:p>
                      <a:r>
                        <a:rPr lang="en-GB" dirty="0" smtClean="0"/>
                        <a:t>Phloem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Transport sugars away from leaf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3127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Limiting factors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5576" y="2081212"/>
            <a:ext cx="9413803" cy="3256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374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Diffusion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/>
          <a:lstStyle/>
          <a:p>
            <a:pPr marL="0" indent="0">
              <a:buNone/>
            </a:pPr>
            <a:r>
              <a:rPr lang="en-GB" b="1" dirty="0" smtClean="0"/>
              <a:t>Definition: </a:t>
            </a:r>
            <a:r>
              <a:rPr lang="en-GB" dirty="0" smtClean="0"/>
              <a:t>The movement of </a:t>
            </a:r>
            <a:r>
              <a:rPr lang="en-GB" b="1" dirty="0" smtClean="0"/>
              <a:t>particles</a:t>
            </a:r>
            <a:r>
              <a:rPr lang="en-GB" dirty="0" smtClean="0"/>
              <a:t> from an area of </a:t>
            </a:r>
            <a:r>
              <a:rPr lang="en-GB" b="1" dirty="0" smtClean="0"/>
              <a:t>high concentration</a:t>
            </a:r>
            <a:r>
              <a:rPr lang="en-GB" dirty="0" smtClean="0"/>
              <a:t> to an area of </a:t>
            </a:r>
            <a:r>
              <a:rPr lang="en-GB" b="1" dirty="0" smtClean="0"/>
              <a:t>low concentration down</a:t>
            </a:r>
            <a:r>
              <a:rPr lang="en-GB" dirty="0" smtClean="0"/>
              <a:t> a </a:t>
            </a:r>
            <a:r>
              <a:rPr lang="en-GB" b="1" dirty="0" smtClean="0"/>
              <a:t>concentration gradient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1329" y="3155607"/>
            <a:ext cx="7620000" cy="331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7016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Transpiration and Translocation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Transpiration: Movement of water up through the plant and its loss from the leaves</a:t>
            </a:r>
          </a:p>
          <a:p>
            <a:endParaRPr lang="en-GB" dirty="0"/>
          </a:p>
          <a:p>
            <a:r>
              <a:rPr lang="en-GB" dirty="0" smtClean="0"/>
              <a:t>Translocation: Movement of sugars from the leaves to the roots</a:t>
            </a:r>
          </a:p>
          <a:p>
            <a:endParaRPr lang="en-GB" dirty="0"/>
          </a:p>
          <a:p>
            <a:r>
              <a:rPr lang="en-GB" dirty="0" smtClean="0"/>
              <a:t>Xylem – transpiration</a:t>
            </a:r>
          </a:p>
          <a:p>
            <a:endParaRPr lang="en-GB" dirty="0"/>
          </a:p>
          <a:p>
            <a:r>
              <a:rPr lang="en-GB" dirty="0" smtClean="0"/>
              <a:t>Phloem – translocation </a:t>
            </a:r>
          </a:p>
        </p:txBody>
      </p:sp>
    </p:spTree>
    <p:extLst>
      <p:ext uri="{BB962C8B-B14F-4D97-AF65-F5344CB8AC3E}">
        <p14:creationId xmlns:p14="http://schemas.microsoft.com/office/powerpoint/2010/main" val="8168363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Transpiration factors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9269" y="1968199"/>
            <a:ext cx="7766093" cy="4053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71883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158</Words>
  <Application>Microsoft Office PowerPoint</Application>
  <PresentationFormat>Widescreen</PresentationFormat>
  <Paragraphs>45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Comic Sans MS</vt:lpstr>
      <vt:lpstr>Office Theme</vt:lpstr>
      <vt:lpstr>B2 Photosynthesis Revision</vt:lpstr>
      <vt:lpstr>Photosynthesis equation + uses</vt:lpstr>
      <vt:lpstr>Leaf structure</vt:lpstr>
      <vt:lpstr>Limiting factors</vt:lpstr>
      <vt:lpstr>Diffusion</vt:lpstr>
      <vt:lpstr>Transpiration and Translocation</vt:lpstr>
      <vt:lpstr>Transpiration factors</vt:lpstr>
    </vt:vector>
  </TitlesOfParts>
  <Company>RM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PoulterJ</dc:creator>
  <cp:lastModifiedBy>PoulterJ</cp:lastModifiedBy>
  <cp:revision>10</cp:revision>
  <dcterms:created xsi:type="dcterms:W3CDTF">2017-10-30T13:32:56Z</dcterms:created>
  <dcterms:modified xsi:type="dcterms:W3CDTF">2017-10-30T15:24:52Z</dcterms:modified>
</cp:coreProperties>
</file>