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293913"/>
            <a:ext cx="11987447" cy="62746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0042"/>
            <a:ext cx="9144000" cy="2387600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anchor="b"/>
          <a:lstStyle>
            <a:lvl1pPr algn="ctr">
              <a:defRPr sz="6000"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10252"/>
            <a:ext cx="9144000" cy="1655762"/>
          </a:xfr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 algn="ctr">
              <a:buNone/>
              <a:defRPr sz="3600">
                <a:latin typeface="Comic Sans MS" panose="030F0702030302020204" pitchFamily="66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712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026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1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2" y="350659"/>
            <a:ext cx="11879036" cy="62179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/>
          <a:lstStyle>
            <a:lvl1pPr>
              <a:defRPr>
                <a:latin typeface="Comic Sans MS" panose="030F0702030302020204" pitchFamily="66" charset="0"/>
              </a:defRPr>
            </a:lvl1pPr>
            <a:lvl2pPr>
              <a:defRPr>
                <a:latin typeface="Comic Sans MS" panose="030F0702030302020204" pitchFamily="66" charset="0"/>
              </a:defRPr>
            </a:lvl2pPr>
            <a:lvl3pPr>
              <a:defRPr>
                <a:latin typeface="Comic Sans MS" panose="030F0702030302020204" pitchFamily="66" charset="0"/>
              </a:defRPr>
            </a:lvl3pPr>
            <a:lvl4pPr>
              <a:defRPr>
                <a:latin typeface="Comic Sans MS" panose="030F0702030302020204" pitchFamily="66" charset="0"/>
              </a:defRPr>
            </a:lvl4pPr>
            <a:lvl5pPr>
              <a:defRPr>
                <a:latin typeface="Comic Sans MS" panose="030F0702030302020204" pitchFamily="66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4175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4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92726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054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94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6976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2513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74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8E262-0E3E-46B2-9AA4-2F5BFF12AF8B}" type="datetimeFigureOut">
              <a:rPr lang="en-GB" smtClean="0"/>
              <a:t>27/11/2017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F9363-6A82-45ED-B4FA-D71530304E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6625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B3 Moving and Changing Materials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/>
              <a:t>Key Concepts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97566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43" y="365125"/>
            <a:ext cx="11961341" cy="1325563"/>
          </a:xfrm>
        </p:spPr>
        <p:txBody>
          <a:bodyPr/>
          <a:lstStyle/>
          <a:p>
            <a:r>
              <a:rPr lang="en-GB" dirty="0" smtClean="0"/>
              <a:t>Blood vessels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043" y="1825625"/>
            <a:ext cx="11961341" cy="4351338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193" y="2695939"/>
            <a:ext cx="6203663" cy="27528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184" y="1930593"/>
            <a:ext cx="5521868" cy="414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9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Diffusion, Osmosis and Active Transport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b="1" dirty="0" smtClean="0"/>
              <a:t>Diffusion: </a:t>
            </a:r>
            <a:r>
              <a:rPr lang="en-GB" dirty="0" smtClean="0"/>
              <a:t>The </a:t>
            </a:r>
            <a:r>
              <a:rPr lang="en-GB" b="1" dirty="0" smtClean="0"/>
              <a:t>movement</a:t>
            </a:r>
            <a:r>
              <a:rPr lang="en-GB" dirty="0" smtClean="0"/>
              <a:t> of </a:t>
            </a:r>
            <a:r>
              <a:rPr lang="en-GB" b="1" dirty="0" smtClean="0"/>
              <a:t>particles</a:t>
            </a:r>
            <a:r>
              <a:rPr lang="en-GB" dirty="0" smtClean="0"/>
              <a:t> from an area </a:t>
            </a:r>
            <a:r>
              <a:rPr lang="en-GB" b="1" dirty="0" smtClean="0"/>
              <a:t>high </a:t>
            </a:r>
            <a:r>
              <a:rPr lang="en-GB" dirty="0" smtClean="0"/>
              <a:t>to </a:t>
            </a:r>
            <a:r>
              <a:rPr lang="en-GB" b="1" dirty="0" smtClean="0"/>
              <a:t>low concentration down</a:t>
            </a:r>
            <a:r>
              <a:rPr lang="en-GB" dirty="0" smtClean="0"/>
              <a:t> a </a:t>
            </a:r>
            <a:r>
              <a:rPr lang="en-GB" b="1" dirty="0" smtClean="0"/>
              <a:t>concentration gradient</a:t>
            </a:r>
          </a:p>
          <a:p>
            <a:endParaRPr lang="en-GB" dirty="0"/>
          </a:p>
          <a:p>
            <a:r>
              <a:rPr lang="en-GB" b="1" dirty="0" smtClean="0"/>
              <a:t>Osmosis: </a:t>
            </a:r>
            <a:r>
              <a:rPr lang="en-GB" dirty="0" smtClean="0"/>
              <a:t>The movement of </a:t>
            </a:r>
            <a:r>
              <a:rPr lang="en-GB" b="1" dirty="0" smtClean="0"/>
              <a:t>water molecules </a:t>
            </a:r>
            <a:r>
              <a:rPr lang="en-GB" dirty="0" smtClean="0"/>
              <a:t>from a </a:t>
            </a:r>
            <a:r>
              <a:rPr lang="en-GB" b="1" dirty="0" smtClean="0"/>
              <a:t>dilute</a:t>
            </a:r>
            <a:r>
              <a:rPr lang="en-GB" dirty="0" smtClean="0"/>
              <a:t> to </a:t>
            </a:r>
            <a:r>
              <a:rPr lang="en-GB" b="1" dirty="0" smtClean="0"/>
              <a:t>more concentrated solution </a:t>
            </a:r>
            <a:r>
              <a:rPr lang="en-GB" dirty="0" smtClean="0"/>
              <a:t>across a </a:t>
            </a:r>
            <a:r>
              <a:rPr lang="en-GB" b="1" dirty="0" smtClean="0"/>
              <a:t>semi-permeable membrane</a:t>
            </a:r>
          </a:p>
          <a:p>
            <a:endParaRPr lang="en-GB" dirty="0"/>
          </a:p>
          <a:p>
            <a:r>
              <a:rPr lang="en-GB" b="1" dirty="0" smtClean="0"/>
              <a:t>Active Transport: </a:t>
            </a:r>
            <a:r>
              <a:rPr lang="en-GB" dirty="0" smtClean="0"/>
              <a:t>The movement of </a:t>
            </a:r>
            <a:r>
              <a:rPr lang="en-GB" b="1" dirty="0" smtClean="0"/>
              <a:t>dissolved ions/molecules </a:t>
            </a:r>
            <a:r>
              <a:rPr lang="en-GB" dirty="0" smtClean="0"/>
              <a:t>from an area of </a:t>
            </a:r>
            <a:r>
              <a:rPr lang="en-GB" b="1" dirty="0" smtClean="0"/>
              <a:t>low</a:t>
            </a:r>
            <a:r>
              <a:rPr lang="en-GB" dirty="0" smtClean="0"/>
              <a:t> to </a:t>
            </a:r>
            <a:r>
              <a:rPr lang="en-GB" b="1" dirty="0" smtClean="0"/>
              <a:t>high concentration </a:t>
            </a:r>
            <a:r>
              <a:rPr lang="en-GB" dirty="0" smtClean="0"/>
              <a:t>using </a:t>
            </a:r>
            <a:r>
              <a:rPr lang="en-GB" b="1" dirty="0" smtClean="0"/>
              <a:t>energy</a:t>
            </a:r>
            <a:r>
              <a:rPr lang="en-GB" dirty="0" smtClean="0"/>
              <a:t> from </a:t>
            </a:r>
            <a:r>
              <a:rPr lang="en-GB" b="1" dirty="0" smtClean="0"/>
              <a:t>respiration</a:t>
            </a:r>
            <a:r>
              <a:rPr lang="en-GB" dirty="0" smtClean="0"/>
              <a:t> and </a:t>
            </a:r>
            <a:r>
              <a:rPr lang="en-GB" b="1" dirty="0" smtClean="0"/>
              <a:t>carrier proteins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11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Diffusion, Osmosis and Active Transport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7575" y="1936535"/>
            <a:ext cx="5276850" cy="34956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88260" y="5543120"/>
            <a:ext cx="1027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Diffusion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582398" y="5543120"/>
            <a:ext cx="965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Osmosis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7043513" y="5533251"/>
            <a:ext cx="16909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Active transport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021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503" y="365125"/>
            <a:ext cx="11617411" cy="1325563"/>
          </a:xfrm>
        </p:spPr>
        <p:txBody>
          <a:bodyPr/>
          <a:lstStyle/>
          <a:p>
            <a:r>
              <a:rPr lang="en-GB" dirty="0" smtClean="0"/>
              <a:t>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4503" y="1817387"/>
            <a:ext cx="6740611" cy="4351338"/>
          </a:xfrm>
        </p:spPr>
        <p:txBody>
          <a:bodyPr/>
          <a:lstStyle/>
          <a:p>
            <a:r>
              <a:rPr lang="en-GB" dirty="0" smtClean="0"/>
              <a:t>Biological catalysts: Made of protein and speed up chemical reactions without being used up.</a:t>
            </a:r>
          </a:p>
          <a:p>
            <a:endParaRPr lang="en-GB" dirty="0"/>
          </a:p>
          <a:p>
            <a:r>
              <a:rPr lang="en-GB" dirty="0" smtClean="0"/>
              <a:t>Control all chemical reactions in cells e.g. respiration and photosynthesis</a:t>
            </a:r>
          </a:p>
          <a:p>
            <a:endParaRPr lang="en-GB" dirty="0"/>
          </a:p>
          <a:p>
            <a:r>
              <a:rPr lang="en-GB" dirty="0" smtClean="0"/>
              <a:t>Examples include: amylase, protease and lipase</a:t>
            </a: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7216346" y="1817387"/>
            <a:ext cx="4695568" cy="435133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005" y="3391673"/>
            <a:ext cx="4286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29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>
          <a:xfrm>
            <a:off x="891746" y="1825625"/>
            <a:ext cx="11217876" cy="4351338"/>
          </a:xfrm>
          <a:prstGeom prst="rect">
            <a:avLst/>
          </a:prstGeom>
          <a:solidFill>
            <a:srgbClr val="92D050"/>
          </a:solidFill>
          <a:ln w="3810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omic Sans MS" panose="030F0702030302020204" pitchFamily="66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8" y="365125"/>
            <a:ext cx="11271423" cy="1325563"/>
          </a:xfrm>
        </p:spPr>
        <p:txBody>
          <a:bodyPr/>
          <a:lstStyle/>
          <a:p>
            <a:r>
              <a:rPr lang="en-GB" dirty="0" smtClean="0"/>
              <a:t>Factors that affect enzymes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4359877" cy="4351338"/>
          </a:xfrm>
        </p:spPr>
        <p:txBody>
          <a:bodyPr/>
          <a:lstStyle/>
          <a:p>
            <a:r>
              <a:rPr lang="en-GB" dirty="0" err="1" smtClean="0"/>
              <a:t>Inc</a:t>
            </a:r>
            <a:r>
              <a:rPr lang="en-GB" dirty="0" smtClean="0"/>
              <a:t> temp </a:t>
            </a:r>
            <a:r>
              <a:rPr lang="en-GB" dirty="0" smtClean="0">
                <a:cs typeface="Calibri" panose="020F0502020204030204" pitchFamily="34" charset="0"/>
              </a:rPr>
              <a:t>→ </a:t>
            </a:r>
            <a:r>
              <a:rPr lang="en-GB" dirty="0" err="1" smtClean="0">
                <a:cs typeface="Calibri" panose="020F0502020204030204" pitchFamily="34" charset="0"/>
              </a:rPr>
              <a:t>Inc</a:t>
            </a:r>
            <a:r>
              <a:rPr lang="en-GB" dirty="0" smtClean="0">
                <a:cs typeface="Calibri" panose="020F0502020204030204" pitchFamily="34" charset="0"/>
              </a:rPr>
              <a:t> kinetic energy → More collisions between enzyme and substrate</a:t>
            </a:r>
          </a:p>
          <a:p>
            <a:endParaRPr lang="en-GB" dirty="0">
              <a:cs typeface="Calibri" panose="020F0502020204030204" pitchFamily="34" charset="0"/>
            </a:endParaRPr>
          </a:p>
          <a:p>
            <a:r>
              <a:rPr lang="en-GB" dirty="0" smtClean="0">
                <a:cs typeface="Calibri" panose="020F0502020204030204" pitchFamily="34" charset="0"/>
              </a:rPr>
              <a:t>High temperatures and extremes in pH cause enzymes to denature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48282"/>
          <a:stretch/>
        </p:blipFill>
        <p:spPr>
          <a:xfrm>
            <a:off x="5301828" y="2490804"/>
            <a:ext cx="6704042" cy="302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80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423" y="365125"/>
            <a:ext cx="11760544" cy="1325563"/>
          </a:xfrm>
        </p:spPr>
        <p:txBody>
          <a:bodyPr/>
          <a:lstStyle/>
          <a:p>
            <a:r>
              <a:rPr lang="en-GB" dirty="0" smtClean="0"/>
              <a:t>Exchange surfaces and </a:t>
            </a:r>
            <a:r>
              <a:rPr lang="en-GB" dirty="0" err="1" smtClean="0"/>
              <a:t>SA:Vol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422" y="1825625"/>
            <a:ext cx="6837407" cy="4351338"/>
          </a:xfrm>
        </p:spPr>
        <p:txBody>
          <a:bodyPr>
            <a:normAutofit fontScale="92500"/>
          </a:bodyPr>
          <a:lstStyle/>
          <a:p>
            <a:r>
              <a:rPr lang="en-GB" dirty="0" smtClean="0"/>
              <a:t>Single-celled organisms can rely on diffusion to exchange materials (high </a:t>
            </a:r>
            <a:r>
              <a:rPr lang="en-GB" dirty="0" err="1" smtClean="0"/>
              <a:t>SA:Vol</a:t>
            </a:r>
            <a:r>
              <a:rPr lang="en-GB" dirty="0" smtClean="0"/>
              <a:t>)</a:t>
            </a:r>
          </a:p>
          <a:p>
            <a:endParaRPr lang="en-GB" dirty="0"/>
          </a:p>
          <a:p>
            <a:r>
              <a:rPr lang="en-GB" dirty="0" smtClean="0"/>
              <a:t>Multi-cellular organisms cannot as they have a low </a:t>
            </a:r>
            <a:r>
              <a:rPr lang="en-GB" dirty="0" err="1" smtClean="0"/>
              <a:t>SA:Vol</a:t>
            </a:r>
            <a:r>
              <a:rPr lang="en-GB" dirty="0" smtClean="0"/>
              <a:t> ratio</a:t>
            </a:r>
          </a:p>
          <a:p>
            <a:endParaRPr lang="en-GB" dirty="0"/>
          </a:p>
          <a:p>
            <a:r>
              <a:rPr lang="en-GB" dirty="0" smtClean="0"/>
              <a:t>Multicellular organisms have therefore evolved exchange and transport organ systems to get round this problem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7675" y="1806544"/>
            <a:ext cx="4755292" cy="4389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521" y="2639219"/>
            <a:ext cx="44196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1678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805" y="365125"/>
            <a:ext cx="11936627" cy="1325563"/>
          </a:xfrm>
        </p:spPr>
        <p:txBody>
          <a:bodyPr/>
          <a:lstStyle/>
          <a:p>
            <a:r>
              <a:rPr lang="en-GB" dirty="0" smtClean="0"/>
              <a:t>Examples of exchange surfaces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805" y="1825625"/>
            <a:ext cx="11936627" cy="4351338"/>
          </a:xfrm>
        </p:spPr>
        <p:txBody>
          <a:bodyPr/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690" y="1914588"/>
            <a:ext cx="5304138" cy="39781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5713" y="2100647"/>
            <a:ext cx="3605985" cy="3605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1261" r="11622"/>
          <a:stretch/>
        </p:blipFill>
        <p:spPr>
          <a:xfrm>
            <a:off x="9341544" y="2723834"/>
            <a:ext cx="2627041" cy="255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097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Exchange surfaces and </a:t>
            </a:r>
            <a:r>
              <a:rPr lang="en-GB" dirty="0" err="1"/>
              <a:t>SA:Vol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All exchange surfaces have these features in common:</a:t>
            </a:r>
          </a:p>
          <a:p>
            <a:endParaRPr lang="en-GB" dirty="0"/>
          </a:p>
          <a:p>
            <a:r>
              <a:rPr lang="en-GB" dirty="0" smtClean="0"/>
              <a:t>Large surface area – increase diffusion/osmosis rate</a:t>
            </a:r>
          </a:p>
          <a:p>
            <a:endParaRPr lang="en-GB" dirty="0"/>
          </a:p>
          <a:p>
            <a:r>
              <a:rPr lang="en-GB" dirty="0" smtClean="0"/>
              <a:t>Thin (1 cell thick) – decreases diffusion/osmosis distance</a:t>
            </a:r>
          </a:p>
          <a:p>
            <a:endParaRPr lang="en-GB" dirty="0"/>
          </a:p>
          <a:p>
            <a:r>
              <a:rPr lang="en-GB" dirty="0" smtClean="0"/>
              <a:t>Close to a transport system (blood or xylem) – maintains steep concentration gradient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5600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088" y="74141"/>
            <a:ext cx="4242486" cy="1325563"/>
          </a:xfrm>
        </p:spPr>
        <p:txBody>
          <a:bodyPr/>
          <a:lstStyle/>
          <a:p>
            <a:r>
              <a:rPr lang="en-GB" dirty="0" smtClean="0"/>
              <a:t>Circulatory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5568" y="74141"/>
            <a:ext cx="6790038" cy="6697361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7895" y="579309"/>
            <a:ext cx="6005384" cy="58880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148" y="1524000"/>
            <a:ext cx="4236426" cy="52475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343" y="2352932"/>
            <a:ext cx="3609975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3498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240</Words>
  <Application>Microsoft Office PowerPoint</Application>
  <PresentationFormat>Widescreen</PresentationFormat>
  <Paragraphs>40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Comic Sans MS</vt:lpstr>
      <vt:lpstr>Office Theme</vt:lpstr>
      <vt:lpstr>B3 Moving and Changing Materials</vt:lpstr>
      <vt:lpstr>Diffusion, Osmosis and Active Transport</vt:lpstr>
      <vt:lpstr>Diffusion, Osmosis and Active Transport</vt:lpstr>
      <vt:lpstr>Enzymes</vt:lpstr>
      <vt:lpstr>Factors that affect enzymes</vt:lpstr>
      <vt:lpstr>Exchange surfaces and SA:Vol</vt:lpstr>
      <vt:lpstr>Examples of exchange surfaces </vt:lpstr>
      <vt:lpstr>Exchange surfaces and SA:Vol</vt:lpstr>
      <vt:lpstr>Circulatory system</vt:lpstr>
      <vt:lpstr>Blood vessels</vt:lpstr>
    </vt:vector>
  </TitlesOfParts>
  <Company>RM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PoulterJ</dc:creator>
  <cp:lastModifiedBy>PoulterJ</cp:lastModifiedBy>
  <cp:revision>11</cp:revision>
  <dcterms:created xsi:type="dcterms:W3CDTF">2017-10-30T13:32:56Z</dcterms:created>
  <dcterms:modified xsi:type="dcterms:W3CDTF">2017-11-27T08:39:06Z</dcterms:modified>
</cp:coreProperties>
</file>