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293913"/>
            <a:ext cx="11987447" cy="6274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0042"/>
            <a:ext cx="9144000" cy="23876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anchor="b"/>
          <a:lstStyle>
            <a:lvl1pPr algn="ctr">
              <a:defRPr sz="6000"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0252"/>
            <a:ext cx="9144000" cy="1655762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1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2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350659"/>
            <a:ext cx="11879036" cy="6217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7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7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4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7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1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.uk/url?sa=i&amp;rct=j&amp;q=&amp;esrc=s&amp;source=images&amp;cd=&amp;cad=rja&amp;uact=8&amp;ved=0ahUKEwiNuLXCvt7XAhUGtRQKHUkiCrYQjRwIBw&amp;url=https%3A%2F%2Fsocratic.org%2Fquestions%2Fwhat-is-difference-between-antibody-and-antigen&amp;psig=AOvVaw1uV8hxUHKBGjj9JbNqkWbT&amp;ust=151186294583248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Keeping Healthy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Key 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75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drugs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Antibiotics are chemicals that kill bacteria (cannot be used against viruses)</a:t>
            </a:r>
          </a:p>
          <a:p>
            <a:endParaRPr lang="en-GB" dirty="0"/>
          </a:p>
          <a:p>
            <a:r>
              <a:rPr lang="en-GB" dirty="0" smtClean="0"/>
              <a:t>Painkillers stop nerve impulses to the brain so you don’t feel the pain anymore (they do not stop the cause of pain)</a:t>
            </a:r>
          </a:p>
          <a:p>
            <a:endParaRPr lang="en-GB" dirty="0"/>
          </a:p>
          <a:p>
            <a:r>
              <a:rPr lang="en-GB" dirty="0" smtClean="0"/>
              <a:t>Antiviral drugs do not kill viruses they slow down their viral development in the body. It is difficult to treat viruses as they </a:t>
            </a:r>
            <a:r>
              <a:rPr lang="en-GB" b="1" dirty="0" smtClean="0"/>
              <a:t>live inside your cells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29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Drug testing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Stage 1: preclinical trials – cells + tissues then live animals</a:t>
            </a:r>
          </a:p>
          <a:p>
            <a:endParaRPr lang="en-GB" dirty="0" smtClean="0"/>
          </a:p>
          <a:p>
            <a:r>
              <a:rPr lang="en-GB" dirty="0" smtClean="0"/>
              <a:t>Stage 2: clinical trials – healthy volunteers tested on low doses</a:t>
            </a:r>
          </a:p>
          <a:p>
            <a:endParaRPr lang="en-GB" dirty="0" smtClean="0"/>
          </a:p>
          <a:p>
            <a:r>
              <a:rPr lang="en-GB" dirty="0" smtClean="0"/>
              <a:t>Stage 3: clinical trials – volunteers to test efficacy and side effects</a:t>
            </a:r>
          </a:p>
          <a:p>
            <a:endParaRPr lang="en-GB" dirty="0" smtClean="0"/>
          </a:p>
          <a:p>
            <a:r>
              <a:rPr lang="en-GB" dirty="0" smtClean="0"/>
              <a:t>Stage 4: clinical trial – larger number of volunteers top test for long-term side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68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Health: Complete physical and mental well being</a:t>
            </a:r>
          </a:p>
          <a:p>
            <a:endParaRPr lang="en-GB" dirty="0"/>
          </a:p>
          <a:p>
            <a:r>
              <a:rPr lang="en-GB" dirty="0" smtClean="0"/>
              <a:t>Communicable – Diseases you can catch, caused by pathogens</a:t>
            </a:r>
          </a:p>
          <a:p>
            <a:endParaRPr lang="en-GB" dirty="0"/>
          </a:p>
          <a:p>
            <a:r>
              <a:rPr lang="en-GB" dirty="0" smtClean="0"/>
              <a:t>Non-communicable – Diseases caused by your environment, lifestyle or genetics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9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681"/>
          </a:xfrm>
        </p:spPr>
        <p:txBody>
          <a:bodyPr/>
          <a:lstStyle/>
          <a:p>
            <a:r>
              <a:rPr lang="en-GB" dirty="0" smtClean="0"/>
              <a:t>Increase the chance of catching a disease. These are caused by a persons lifestyle, the substances in their body and their environment e.g.:</a:t>
            </a:r>
          </a:p>
          <a:p>
            <a:endParaRPr lang="en-GB" dirty="0" smtClean="0"/>
          </a:p>
          <a:p>
            <a:r>
              <a:rPr lang="en-GB" dirty="0" smtClean="0"/>
              <a:t>High fat/sugar diet</a:t>
            </a:r>
          </a:p>
          <a:p>
            <a:r>
              <a:rPr lang="en-GB" dirty="0" smtClean="0"/>
              <a:t>Smoking</a:t>
            </a:r>
          </a:p>
          <a:p>
            <a:r>
              <a:rPr lang="en-GB" dirty="0" smtClean="0"/>
              <a:t>Alcohol</a:t>
            </a:r>
          </a:p>
          <a:p>
            <a:r>
              <a:rPr lang="en-GB" dirty="0" smtClean="0"/>
              <a:t>Sexual Habits</a:t>
            </a:r>
          </a:p>
          <a:p>
            <a:r>
              <a:rPr lang="en-GB" dirty="0" smtClean="0"/>
              <a:t>Carcinogens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30" y="3075710"/>
            <a:ext cx="3469622" cy="32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92584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Mutation that leads to cells dividing uncontrollably to form a tumour.</a:t>
            </a:r>
          </a:p>
          <a:p>
            <a:endParaRPr lang="en-GB" dirty="0"/>
          </a:p>
          <a:p>
            <a:r>
              <a:rPr lang="en-GB" dirty="0" smtClean="0"/>
              <a:t>Benign tumour – does not spread, easy to remove</a:t>
            </a:r>
          </a:p>
          <a:p>
            <a:r>
              <a:rPr lang="en-GB" dirty="0" smtClean="0"/>
              <a:t>Malignant – does spread, difficult to remove </a:t>
            </a:r>
          </a:p>
          <a:p>
            <a:endParaRPr lang="en-GB" dirty="0"/>
          </a:p>
          <a:p>
            <a:r>
              <a:rPr lang="en-GB" dirty="0" smtClean="0"/>
              <a:t>Cancer risk factors: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Cancer risk factors</a:t>
            </a:r>
          </a:p>
          <a:p>
            <a:r>
              <a:rPr lang="en-GB" dirty="0" smtClean="0"/>
              <a:t>Smoking</a:t>
            </a:r>
          </a:p>
          <a:p>
            <a:r>
              <a:rPr lang="en-GB" dirty="0" smtClean="0"/>
              <a:t>Obesity</a:t>
            </a:r>
          </a:p>
          <a:p>
            <a:r>
              <a:rPr lang="en-GB" dirty="0" smtClean="0"/>
              <a:t>HPV virus</a:t>
            </a:r>
          </a:p>
          <a:p>
            <a:r>
              <a:rPr lang="en-GB" dirty="0" smtClean="0"/>
              <a:t>UV light</a:t>
            </a:r>
          </a:p>
          <a:p>
            <a:r>
              <a:rPr lang="en-GB" dirty="0" smtClean="0"/>
              <a:t>Age</a:t>
            </a:r>
          </a:p>
          <a:p>
            <a:r>
              <a:rPr lang="en-GB" dirty="0" smtClean="0"/>
              <a:t>Genetic causes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32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Cancer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49" y="2114738"/>
            <a:ext cx="8929901" cy="3773112"/>
          </a:xfrm>
        </p:spPr>
      </p:pic>
    </p:spTree>
    <p:extLst>
      <p:ext uri="{BB962C8B-B14F-4D97-AF65-F5344CB8AC3E}">
        <p14:creationId xmlns:p14="http://schemas.microsoft.com/office/powerpoint/2010/main" val="277396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Pathogens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Pathogens are microorganisms that cause disease, these include:</a:t>
            </a:r>
          </a:p>
          <a:p>
            <a:endParaRPr lang="en-GB" dirty="0" smtClean="0"/>
          </a:p>
          <a:p>
            <a:r>
              <a:rPr lang="en-GB" dirty="0" smtClean="0"/>
              <a:t>Bacteria: Salmonella, gonorrhoea </a:t>
            </a:r>
          </a:p>
          <a:p>
            <a:endParaRPr lang="en-GB" dirty="0" smtClean="0"/>
          </a:p>
          <a:p>
            <a:r>
              <a:rPr lang="en-GB" dirty="0" smtClean="0"/>
              <a:t>Viruses: HIV, Measles, TMV</a:t>
            </a:r>
          </a:p>
          <a:p>
            <a:endParaRPr lang="en-GB" dirty="0" smtClean="0"/>
          </a:p>
          <a:p>
            <a:r>
              <a:rPr lang="en-GB" dirty="0" smtClean="0"/>
              <a:t>Fungi: Rose black spot</a:t>
            </a:r>
          </a:p>
          <a:p>
            <a:endParaRPr lang="en-GB" dirty="0" smtClean="0"/>
          </a:p>
          <a:p>
            <a:r>
              <a:rPr lang="en-GB" dirty="0" err="1" smtClean="0"/>
              <a:t>Protists</a:t>
            </a:r>
            <a:r>
              <a:rPr lang="en-GB" dirty="0" smtClean="0"/>
              <a:t>: Malaria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84" y="2660072"/>
            <a:ext cx="4470921" cy="33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365125"/>
            <a:ext cx="11804072" cy="1325563"/>
          </a:xfrm>
        </p:spPr>
        <p:txBody>
          <a:bodyPr/>
          <a:lstStyle/>
          <a:p>
            <a:r>
              <a:rPr lang="en-GB" dirty="0" smtClean="0"/>
              <a:t>How they cause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25625"/>
            <a:ext cx="8372103" cy="4765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Bacteria: Produce toxins that make you ill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Viruses: Take over your cells to reproduce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Malaria: </a:t>
            </a:r>
          </a:p>
          <a:p>
            <a:r>
              <a:rPr lang="en-GB" dirty="0" smtClean="0"/>
              <a:t>Mosquito injects malaria into the blood</a:t>
            </a:r>
          </a:p>
          <a:p>
            <a:r>
              <a:rPr lang="en-GB" dirty="0" smtClean="0"/>
              <a:t>Malaria then passes into the liver and multiplies</a:t>
            </a:r>
          </a:p>
          <a:p>
            <a:r>
              <a:rPr lang="en-GB" dirty="0" smtClean="0"/>
              <a:t>Malaria then moves into red blood cells, causes them to burst and they release toxins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752113" y="1825625"/>
            <a:ext cx="3182587" cy="47651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86" y="2670639"/>
            <a:ext cx="2878640" cy="30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9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3" y="365125"/>
            <a:ext cx="11899075" cy="1325563"/>
          </a:xfrm>
        </p:spPr>
        <p:txBody>
          <a:bodyPr/>
          <a:lstStyle/>
          <a:p>
            <a:r>
              <a:rPr lang="en-GB" dirty="0" smtClean="0"/>
              <a:t>White blood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3" y="1825625"/>
            <a:ext cx="118990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White blood cells defend against pathogens by:</a:t>
            </a:r>
          </a:p>
          <a:p>
            <a:r>
              <a:rPr lang="en-GB" dirty="0" smtClean="0"/>
              <a:t>Ingesting them</a:t>
            </a:r>
          </a:p>
          <a:p>
            <a:r>
              <a:rPr lang="en-GB" dirty="0" smtClean="0"/>
              <a:t>Producing antibodies </a:t>
            </a:r>
          </a:p>
          <a:p>
            <a:r>
              <a:rPr lang="en-GB" dirty="0" smtClean="0"/>
              <a:t>Producing antitoxins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Antibodies can cause:</a:t>
            </a:r>
          </a:p>
          <a:p>
            <a:r>
              <a:rPr lang="en-GB" dirty="0" smtClean="0"/>
              <a:t>Pathogen cells to burst</a:t>
            </a:r>
          </a:p>
          <a:p>
            <a:r>
              <a:rPr lang="en-GB" dirty="0" smtClean="0"/>
              <a:t>Bind to their surface and destroy them</a:t>
            </a:r>
          </a:p>
          <a:p>
            <a:r>
              <a:rPr lang="en-GB" dirty="0" smtClean="0"/>
              <a:t>Stick pathogens together</a:t>
            </a:r>
            <a:endParaRPr lang="en-GB" dirty="0"/>
          </a:p>
        </p:txBody>
      </p:sp>
      <p:sp>
        <p:nvSpPr>
          <p:cNvPr id="4" name="AutoShape 2" descr="Image result for antibodies and antigen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38663" y="-830263"/>
            <a:ext cx="27527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37" y="3222542"/>
            <a:ext cx="4336411" cy="27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365125"/>
            <a:ext cx="11744695" cy="1325563"/>
          </a:xfrm>
        </p:spPr>
        <p:txBody>
          <a:bodyPr/>
          <a:lstStyle/>
          <a:p>
            <a:r>
              <a:rPr lang="en-GB" dirty="0" smtClean="0"/>
              <a:t>Vaccination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1825625"/>
            <a:ext cx="11744696" cy="487205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Dead pathogens injected</a:t>
            </a:r>
          </a:p>
          <a:p>
            <a:endParaRPr lang="en-GB" dirty="0" smtClean="0"/>
          </a:p>
          <a:p>
            <a:r>
              <a:rPr lang="en-GB" dirty="0" smtClean="0"/>
              <a:t>Lymphocytes detect antigens on the surface of pathogens</a:t>
            </a:r>
          </a:p>
          <a:p>
            <a:endParaRPr lang="en-GB" dirty="0" smtClean="0"/>
          </a:p>
          <a:p>
            <a:r>
              <a:rPr lang="en-GB" dirty="0" smtClean="0"/>
              <a:t>Lymphocytes ‘remember’ antigen shape</a:t>
            </a:r>
          </a:p>
          <a:p>
            <a:endParaRPr lang="en-GB" dirty="0" smtClean="0"/>
          </a:p>
          <a:p>
            <a:r>
              <a:rPr lang="en-GB" dirty="0" smtClean="0"/>
              <a:t>Later reinfection</a:t>
            </a:r>
          </a:p>
          <a:p>
            <a:endParaRPr lang="en-GB" dirty="0" smtClean="0"/>
          </a:p>
          <a:p>
            <a:r>
              <a:rPr lang="en-GB" dirty="0" smtClean="0"/>
              <a:t>Lymphocytes recognise pathogen and rapidly produce correct antibody</a:t>
            </a:r>
          </a:p>
          <a:p>
            <a:endParaRPr lang="en-GB" dirty="0" smtClean="0"/>
          </a:p>
          <a:p>
            <a:r>
              <a:rPr lang="en-GB" dirty="0" smtClean="0"/>
              <a:t>Pathogens killed before they make you ill - immunity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77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398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Keeping Healthy</vt:lpstr>
      <vt:lpstr>Health and Disease</vt:lpstr>
      <vt:lpstr>Risk factors</vt:lpstr>
      <vt:lpstr>Cancer</vt:lpstr>
      <vt:lpstr>Cancer</vt:lpstr>
      <vt:lpstr>Pathogens</vt:lpstr>
      <vt:lpstr>How they cause disease</vt:lpstr>
      <vt:lpstr>White blood cells</vt:lpstr>
      <vt:lpstr>Vaccination</vt:lpstr>
      <vt:lpstr>Types of drugs</vt:lpstr>
      <vt:lpstr>Drug testing 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PoulterJ</dc:creator>
  <cp:lastModifiedBy>PoulterJ</cp:lastModifiedBy>
  <cp:revision>14</cp:revision>
  <dcterms:created xsi:type="dcterms:W3CDTF">2017-10-30T13:32:56Z</dcterms:created>
  <dcterms:modified xsi:type="dcterms:W3CDTF">2017-11-27T10:11:00Z</dcterms:modified>
</cp:coreProperties>
</file>