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3" d="100"/>
          <a:sy n="113" d="100"/>
        </p:scale>
        <p:origin x="4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solidFill>
            <a:schemeClr val="accent6">
              <a:lumMod val="60000"/>
              <a:lumOff val="40000"/>
            </a:schemeClr>
          </a:solidFill>
          <a:ln w="38100">
            <a:solidFill>
              <a:schemeClr val="tx1"/>
            </a:solidFill>
          </a:ln>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2362C2-8F36-4D4E-A90B-DCD749347778}"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7523B-0E3C-4337-A526-B045177C5E66}" type="slidenum">
              <a:rPr lang="en-GB" smtClean="0"/>
              <a:t>‹#›</a:t>
            </a:fld>
            <a:endParaRPr lang="en-GB"/>
          </a:p>
        </p:txBody>
      </p:sp>
    </p:spTree>
    <p:extLst>
      <p:ext uri="{BB962C8B-B14F-4D97-AF65-F5344CB8AC3E}">
        <p14:creationId xmlns:p14="http://schemas.microsoft.com/office/powerpoint/2010/main" val="10037496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2362C2-8F36-4D4E-A90B-DCD749347778}"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7523B-0E3C-4337-A526-B045177C5E66}" type="slidenum">
              <a:rPr lang="en-GB" smtClean="0"/>
              <a:t>‹#›</a:t>
            </a:fld>
            <a:endParaRPr lang="en-GB"/>
          </a:p>
        </p:txBody>
      </p:sp>
    </p:spTree>
    <p:extLst>
      <p:ext uri="{BB962C8B-B14F-4D97-AF65-F5344CB8AC3E}">
        <p14:creationId xmlns:p14="http://schemas.microsoft.com/office/powerpoint/2010/main" val="270429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2362C2-8F36-4D4E-A90B-DCD749347778}"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7523B-0E3C-4337-A526-B045177C5E66}" type="slidenum">
              <a:rPr lang="en-GB" smtClean="0"/>
              <a:t>‹#›</a:t>
            </a:fld>
            <a:endParaRPr lang="en-GB"/>
          </a:p>
        </p:txBody>
      </p:sp>
    </p:spTree>
    <p:extLst>
      <p:ext uri="{BB962C8B-B14F-4D97-AF65-F5344CB8AC3E}">
        <p14:creationId xmlns:p14="http://schemas.microsoft.com/office/powerpoint/2010/main" val="5846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a:ln w="38100">
            <a:solidFill>
              <a:schemeClr val="tx1"/>
            </a:solidFill>
          </a:ln>
        </p:spPr>
        <p:txBody>
          <a:bodyPr/>
          <a:lstStyle/>
          <a:p>
            <a:r>
              <a:rPr lang="en-US" smtClean="0"/>
              <a:t>Click to edit Master title style</a:t>
            </a:r>
            <a:endParaRPr lang="en-GB"/>
          </a:p>
        </p:txBody>
      </p:sp>
      <p:sp>
        <p:nvSpPr>
          <p:cNvPr id="3" name="Content Placeholder 2"/>
          <p:cNvSpPr>
            <a:spLocks noGrp="1"/>
          </p:cNvSpPr>
          <p:nvPr>
            <p:ph idx="1"/>
          </p:nvPr>
        </p:nvSpPr>
        <p:spPr>
          <a:solidFill>
            <a:schemeClr val="accent6">
              <a:lumMod val="60000"/>
              <a:lumOff val="40000"/>
            </a:schemeClr>
          </a:solidFill>
          <a:ln w="38100">
            <a:solidFill>
              <a:schemeClr val="tx1"/>
            </a:solidFill>
          </a:ln>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FA2362C2-8F36-4D4E-A90B-DCD749347778}"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7523B-0E3C-4337-A526-B045177C5E66}" type="slidenum">
              <a:rPr lang="en-GB" smtClean="0"/>
              <a:t>‹#›</a:t>
            </a:fld>
            <a:endParaRPr lang="en-GB"/>
          </a:p>
        </p:txBody>
      </p:sp>
    </p:spTree>
    <p:extLst>
      <p:ext uri="{BB962C8B-B14F-4D97-AF65-F5344CB8AC3E}">
        <p14:creationId xmlns:p14="http://schemas.microsoft.com/office/powerpoint/2010/main" val="14075431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362C2-8F36-4D4E-A90B-DCD749347778}" type="datetimeFigureOut">
              <a:rPr lang="en-GB" smtClean="0"/>
              <a:t>14/03/2018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D7523B-0E3C-4337-A526-B045177C5E66}" type="slidenum">
              <a:rPr lang="en-GB" smtClean="0"/>
              <a:t>‹#›</a:t>
            </a:fld>
            <a:endParaRPr lang="en-GB"/>
          </a:p>
        </p:txBody>
      </p:sp>
    </p:spTree>
    <p:extLst>
      <p:ext uri="{BB962C8B-B14F-4D97-AF65-F5344CB8AC3E}">
        <p14:creationId xmlns:p14="http://schemas.microsoft.com/office/powerpoint/2010/main" val="128136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2362C2-8F36-4D4E-A90B-DCD749347778}" type="datetimeFigureOut">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D7523B-0E3C-4337-A526-B045177C5E66}" type="slidenum">
              <a:rPr lang="en-GB" smtClean="0"/>
              <a:t>‹#›</a:t>
            </a:fld>
            <a:endParaRPr lang="en-GB"/>
          </a:p>
        </p:txBody>
      </p:sp>
    </p:spTree>
    <p:extLst>
      <p:ext uri="{BB962C8B-B14F-4D97-AF65-F5344CB8AC3E}">
        <p14:creationId xmlns:p14="http://schemas.microsoft.com/office/powerpoint/2010/main" val="278343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2362C2-8F36-4D4E-A90B-DCD749347778}" type="datetimeFigureOut">
              <a:rPr lang="en-GB" smtClean="0"/>
              <a:t>14/03/2018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D7523B-0E3C-4337-A526-B045177C5E66}" type="slidenum">
              <a:rPr lang="en-GB" smtClean="0"/>
              <a:t>‹#›</a:t>
            </a:fld>
            <a:endParaRPr lang="en-GB"/>
          </a:p>
        </p:txBody>
      </p:sp>
    </p:spTree>
    <p:extLst>
      <p:ext uri="{BB962C8B-B14F-4D97-AF65-F5344CB8AC3E}">
        <p14:creationId xmlns:p14="http://schemas.microsoft.com/office/powerpoint/2010/main" val="369369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2362C2-8F36-4D4E-A90B-DCD749347778}" type="datetimeFigureOut">
              <a:rPr lang="en-GB" smtClean="0"/>
              <a:t>14/03/2018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D7523B-0E3C-4337-A526-B045177C5E66}" type="slidenum">
              <a:rPr lang="en-GB" smtClean="0"/>
              <a:t>‹#›</a:t>
            </a:fld>
            <a:endParaRPr lang="en-GB"/>
          </a:p>
        </p:txBody>
      </p:sp>
    </p:spTree>
    <p:extLst>
      <p:ext uri="{BB962C8B-B14F-4D97-AF65-F5344CB8AC3E}">
        <p14:creationId xmlns:p14="http://schemas.microsoft.com/office/powerpoint/2010/main" val="78661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362C2-8F36-4D4E-A90B-DCD749347778}" type="datetimeFigureOut">
              <a:rPr lang="en-GB" smtClean="0"/>
              <a:t>14/03/2018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D7523B-0E3C-4337-A526-B045177C5E66}" type="slidenum">
              <a:rPr lang="en-GB" smtClean="0"/>
              <a:t>‹#›</a:t>
            </a:fld>
            <a:endParaRPr lang="en-GB"/>
          </a:p>
        </p:txBody>
      </p:sp>
    </p:spTree>
    <p:extLst>
      <p:ext uri="{BB962C8B-B14F-4D97-AF65-F5344CB8AC3E}">
        <p14:creationId xmlns:p14="http://schemas.microsoft.com/office/powerpoint/2010/main" val="2402562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362C2-8F36-4D4E-A90B-DCD749347778}" type="datetimeFigureOut">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D7523B-0E3C-4337-A526-B045177C5E66}" type="slidenum">
              <a:rPr lang="en-GB" smtClean="0"/>
              <a:t>‹#›</a:t>
            </a:fld>
            <a:endParaRPr lang="en-GB"/>
          </a:p>
        </p:txBody>
      </p:sp>
    </p:spTree>
    <p:extLst>
      <p:ext uri="{BB962C8B-B14F-4D97-AF65-F5344CB8AC3E}">
        <p14:creationId xmlns:p14="http://schemas.microsoft.com/office/powerpoint/2010/main" val="3576848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362C2-8F36-4D4E-A90B-DCD749347778}" type="datetimeFigureOut">
              <a:rPr lang="en-GB" smtClean="0"/>
              <a:t>14/03/2018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D7523B-0E3C-4337-A526-B045177C5E66}" type="slidenum">
              <a:rPr lang="en-GB" smtClean="0"/>
              <a:t>‹#›</a:t>
            </a:fld>
            <a:endParaRPr lang="en-GB"/>
          </a:p>
        </p:txBody>
      </p:sp>
    </p:spTree>
    <p:extLst>
      <p:ext uri="{BB962C8B-B14F-4D97-AF65-F5344CB8AC3E}">
        <p14:creationId xmlns:p14="http://schemas.microsoft.com/office/powerpoint/2010/main" val="996157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362C2-8F36-4D4E-A90B-DCD749347778}" type="datetimeFigureOut">
              <a:rPr lang="en-GB" smtClean="0"/>
              <a:t>14/03/2018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7523B-0E3C-4337-A526-B045177C5E66}" type="slidenum">
              <a:rPr lang="en-GB" smtClean="0"/>
              <a:t>‹#›</a:t>
            </a:fld>
            <a:endParaRPr lang="en-GB"/>
          </a:p>
        </p:txBody>
      </p:sp>
    </p:spTree>
    <p:extLst>
      <p:ext uri="{BB962C8B-B14F-4D97-AF65-F5344CB8AC3E}">
        <p14:creationId xmlns:p14="http://schemas.microsoft.com/office/powerpoint/2010/main" val="99679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Paper 2 Biology</a:t>
            </a:r>
            <a:br>
              <a:rPr lang="en-GB" dirty="0" smtClean="0"/>
            </a:br>
            <a:r>
              <a:rPr lang="en-GB" dirty="0" smtClean="0"/>
              <a:t>Coordination and Control</a:t>
            </a:r>
            <a:endParaRPr lang="en-GB" dirty="0"/>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69890" y="4126556"/>
            <a:ext cx="4349578" cy="2446638"/>
          </a:xfrm>
          <a:prstGeom prst="rect">
            <a:avLst/>
          </a:prstGeom>
        </p:spPr>
      </p:pic>
      <p:pic>
        <p:nvPicPr>
          <p:cNvPr id="5" name="Picture 4"/>
          <p:cNvPicPr>
            <a:picLocks noChangeAspect="1"/>
          </p:cNvPicPr>
          <p:nvPr/>
        </p:nvPicPr>
        <p:blipFill>
          <a:blip r:embed="rId3"/>
          <a:stretch>
            <a:fillRect/>
          </a:stretch>
        </p:blipFill>
        <p:spPr>
          <a:xfrm>
            <a:off x="409990" y="3910300"/>
            <a:ext cx="4908978" cy="2382563"/>
          </a:xfrm>
          <a:prstGeom prst="rect">
            <a:avLst/>
          </a:prstGeom>
        </p:spPr>
      </p:pic>
    </p:spTree>
    <p:extLst>
      <p:ext uri="{BB962C8B-B14F-4D97-AF65-F5344CB8AC3E}">
        <p14:creationId xmlns:p14="http://schemas.microsoft.com/office/powerpoint/2010/main" val="507102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465" y="365125"/>
            <a:ext cx="10991335" cy="1325563"/>
          </a:xfrm>
        </p:spPr>
        <p:txBody>
          <a:bodyPr/>
          <a:lstStyle/>
          <a:p>
            <a:r>
              <a:rPr lang="en-GB" dirty="0" smtClean="0"/>
              <a:t>Diabetes – type 2</a:t>
            </a:r>
            <a:endParaRPr lang="en-GB" dirty="0"/>
          </a:p>
        </p:txBody>
      </p:sp>
      <p:sp>
        <p:nvSpPr>
          <p:cNvPr id="3" name="Content Placeholder 2"/>
          <p:cNvSpPr>
            <a:spLocks noGrp="1"/>
          </p:cNvSpPr>
          <p:nvPr>
            <p:ph idx="1"/>
          </p:nvPr>
        </p:nvSpPr>
        <p:spPr>
          <a:xfrm>
            <a:off x="362465" y="1825625"/>
            <a:ext cx="11640065" cy="4351338"/>
          </a:xfrm>
        </p:spPr>
        <p:txBody>
          <a:bodyPr>
            <a:normAutofit fontScale="77500" lnSpcReduction="20000"/>
          </a:bodyPr>
          <a:lstStyle/>
          <a:p>
            <a:r>
              <a:rPr lang="en-GB" dirty="0" smtClean="0"/>
              <a:t>Caused by body cells loosing sensitivity to insulin usually through obesity and lack of exercise, but genetic factors may also contribute.</a:t>
            </a:r>
          </a:p>
          <a:p>
            <a:endParaRPr lang="en-GB" dirty="0"/>
          </a:p>
          <a:p>
            <a:r>
              <a:rPr lang="en-GB" dirty="0" smtClean="0"/>
              <a:t>Treatment – low carbohydrate diet, more exercise, drugs to help control blood glucose levels</a:t>
            </a:r>
          </a:p>
          <a:p>
            <a:endParaRPr lang="en-GB" dirty="0"/>
          </a:p>
          <a:p>
            <a:r>
              <a:rPr lang="en-GB" dirty="0" smtClean="0"/>
              <a:t>80% of cases are preventable </a:t>
            </a:r>
          </a:p>
          <a:p>
            <a:endParaRPr lang="en-GB" dirty="0"/>
          </a:p>
          <a:p>
            <a:r>
              <a:rPr lang="en-GB" dirty="0" smtClean="0"/>
              <a:t>Ethical considerations: loosing weight will help people not develop type 2, but it is our right to make </a:t>
            </a:r>
            <a:r>
              <a:rPr lang="en-GB" dirty="0" smtClean="0"/>
              <a:t>them? </a:t>
            </a:r>
            <a:r>
              <a:rPr lang="en-GB" dirty="0" smtClean="0"/>
              <a:t>Do food manufactures have a responsibility to make food healthier?</a:t>
            </a:r>
          </a:p>
          <a:p>
            <a:endParaRPr lang="en-GB" dirty="0"/>
          </a:p>
          <a:p>
            <a:r>
              <a:rPr lang="en-GB" dirty="0" smtClean="0"/>
              <a:t>Social considerations: should there be a sugar tax, this could pay for treatment. On the other hand this could affect people who could least afford it, diabetes is more common in most deprived component of the UK population</a:t>
            </a:r>
          </a:p>
          <a:p>
            <a:endParaRPr lang="en-GB" dirty="0"/>
          </a:p>
        </p:txBody>
      </p:sp>
    </p:spTree>
    <p:extLst>
      <p:ext uri="{BB962C8B-B14F-4D97-AF65-F5344CB8AC3E}">
        <p14:creationId xmlns:p14="http://schemas.microsoft.com/office/powerpoint/2010/main" val="9491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Negative feedback – higher only</a:t>
            </a:r>
            <a:endParaRPr lang="en-GB" dirty="0"/>
          </a:p>
        </p:txBody>
      </p:sp>
      <p:sp>
        <p:nvSpPr>
          <p:cNvPr id="3" name="Content Placeholder 2"/>
          <p:cNvSpPr>
            <a:spLocks noGrp="1"/>
          </p:cNvSpPr>
          <p:nvPr>
            <p:ph idx="1"/>
          </p:nvPr>
        </p:nvSpPr>
        <p:spPr/>
        <p:txBody>
          <a:bodyPr/>
          <a:lstStyle/>
          <a:p>
            <a:r>
              <a:rPr lang="en-GB" dirty="0" smtClean="0"/>
              <a:t>The endocrine system controls processes and homeostatic </a:t>
            </a:r>
            <a:r>
              <a:rPr lang="en-GB" dirty="0" smtClean="0"/>
              <a:t>mechanisms </a:t>
            </a:r>
            <a:r>
              <a:rPr lang="en-GB" dirty="0" smtClean="0"/>
              <a:t>though negative feedback, it does so to prevent systems becoming too overactive.</a:t>
            </a:r>
            <a:endParaRPr lang="en-GB" dirty="0"/>
          </a:p>
        </p:txBody>
      </p:sp>
      <p:sp>
        <p:nvSpPr>
          <p:cNvPr id="4" name="TextBox 3"/>
          <p:cNvSpPr txBox="1"/>
          <p:nvPr/>
        </p:nvSpPr>
        <p:spPr>
          <a:xfrm>
            <a:off x="5848865" y="3286897"/>
            <a:ext cx="1547155" cy="369332"/>
          </a:xfrm>
          <a:prstGeom prst="rect">
            <a:avLst/>
          </a:prstGeom>
          <a:noFill/>
        </p:spPr>
        <p:txBody>
          <a:bodyPr wrap="none" rtlCol="0">
            <a:spAutoFit/>
          </a:bodyPr>
          <a:lstStyle/>
          <a:p>
            <a:r>
              <a:rPr lang="en-GB" dirty="0" smtClean="0"/>
              <a:t>Pituitary gland</a:t>
            </a:r>
            <a:endParaRPr lang="en-GB" dirty="0"/>
          </a:p>
        </p:txBody>
      </p:sp>
      <p:sp>
        <p:nvSpPr>
          <p:cNvPr id="6" name="TextBox 5"/>
          <p:cNvSpPr txBox="1"/>
          <p:nvPr/>
        </p:nvSpPr>
        <p:spPr>
          <a:xfrm>
            <a:off x="5601104" y="3791166"/>
            <a:ext cx="2042675" cy="646331"/>
          </a:xfrm>
          <a:prstGeom prst="rect">
            <a:avLst/>
          </a:prstGeom>
          <a:noFill/>
        </p:spPr>
        <p:txBody>
          <a:bodyPr wrap="none" rtlCol="0">
            <a:spAutoFit/>
          </a:bodyPr>
          <a:lstStyle/>
          <a:p>
            <a:pPr algn="ctr"/>
            <a:r>
              <a:rPr lang="en-GB" dirty="0" smtClean="0"/>
              <a:t>Thyroid stimulating </a:t>
            </a:r>
          </a:p>
          <a:p>
            <a:pPr algn="ctr"/>
            <a:r>
              <a:rPr lang="en-GB" dirty="0" smtClean="0"/>
              <a:t>hormone (TSH)</a:t>
            </a:r>
            <a:endParaRPr lang="en-GB" dirty="0"/>
          </a:p>
        </p:txBody>
      </p:sp>
      <p:sp>
        <p:nvSpPr>
          <p:cNvPr id="7" name="TextBox 6"/>
          <p:cNvSpPr txBox="1"/>
          <p:nvPr/>
        </p:nvSpPr>
        <p:spPr>
          <a:xfrm>
            <a:off x="5970373" y="4501826"/>
            <a:ext cx="1460656" cy="369332"/>
          </a:xfrm>
          <a:prstGeom prst="rect">
            <a:avLst/>
          </a:prstGeom>
          <a:noFill/>
        </p:spPr>
        <p:txBody>
          <a:bodyPr wrap="none" rtlCol="0">
            <a:spAutoFit/>
          </a:bodyPr>
          <a:lstStyle/>
          <a:p>
            <a:pPr algn="ctr"/>
            <a:r>
              <a:rPr lang="en-GB" dirty="0" smtClean="0"/>
              <a:t>Thyroid gland</a:t>
            </a:r>
            <a:endParaRPr lang="en-GB" dirty="0"/>
          </a:p>
        </p:txBody>
      </p:sp>
      <p:sp>
        <p:nvSpPr>
          <p:cNvPr id="8" name="TextBox 7"/>
          <p:cNvSpPr txBox="1"/>
          <p:nvPr/>
        </p:nvSpPr>
        <p:spPr>
          <a:xfrm>
            <a:off x="5848865" y="4957806"/>
            <a:ext cx="1811714" cy="369332"/>
          </a:xfrm>
          <a:prstGeom prst="rect">
            <a:avLst/>
          </a:prstGeom>
          <a:noFill/>
        </p:spPr>
        <p:txBody>
          <a:bodyPr wrap="none" rtlCol="0">
            <a:spAutoFit/>
          </a:bodyPr>
          <a:lstStyle/>
          <a:p>
            <a:pPr algn="ctr"/>
            <a:r>
              <a:rPr lang="en-GB" dirty="0" smtClean="0"/>
              <a:t>Thyroid hormone</a:t>
            </a:r>
            <a:endParaRPr lang="en-GB" dirty="0"/>
          </a:p>
        </p:txBody>
      </p:sp>
      <p:sp>
        <p:nvSpPr>
          <p:cNvPr id="9" name="TextBox 8"/>
          <p:cNvSpPr txBox="1"/>
          <p:nvPr/>
        </p:nvSpPr>
        <p:spPr>
          <a:xfrm>
            <a:off x="6149001" y="5391467"/>
            <a:ext cx="1226362" cy="369332"/>
          </a:xfrm>
          <a:prstGeom prst="rect">
            <a:avLst/>
          </a:prstGeom>
          <a:noFill/>
        </p:spPr>
        <p:txBody>
          <a:bodyPr wrap="none" rtlCol="0">
            <a:spAutoFit/>
          </a:bodyPr>
          <a:lstStyle/>
          <a:p>
            <a:pPr algn="ctr"/>
            <a:r>
              <a:rPr lang="en-GB" dirty="0" smtClean="0"/>
              <a:t>Target cells</a:t>
            </a:r>
            <a:endParaRPr lang="en-GB" dirty="0"/>
          </a:p>
        </p:txBody>
      </p:sp>
      <p:sp>
        <p:nvSpPr>
          <p:cNvPr id="10" name="TextBox 9"/>
          <p:cNvSpPr txBox="1"/>
          <p:nvPr/>
        </p:nvSpPr>
        <p:spPr>
          <a:xfrm>
            <a:off x="7810112" y="4964649"/>
            <a:ext cx="1586461" cy="369332"/>
          </a:xfrm>
          <a:prstGeom prst="rect">
            <a:avLst/>
          </a:prstGeom>
          <a:noFill/>
        </p:spPr>
        <p:txBody>
          <a:bodyPr wrap="none" rtlCol="0">
            <a:spAutoFit/>
          </a:bodyPr>
          <a:lstStyle/>
          <a:p>
            <a:pPr algn="ctr"/>
            <a:r>
              <a:rPr lang="en-GB" dirty="0" smtClean="0"/>
              <a:t>Levels too high</a:t>
            </a:r>
            <a:endParaRPr lang="en-GB" dirty="0"/>
          </a:p>
        </p:txBody>
      </p:sp>
      <p:sp>
        <p:nvSpPr>
          <p:cNvPr id="11" name="TextBox 10"/>
          <p:cNvSpPr txBox="1"/>
          <p:nvPr/>
        </p:nvSpPr>
        <p:spPr>
          <a:xfrm>
            <a:off x="3924949" y="4964649"/>
            <a:ext cx="1519840" cy="369332"/>
          </a:xfrm>
          <a:prstGeom prst="rect">
            <a:avLst/>
          </a:prstGeom>
          <a:noFill/>
        </p:spPr>
        <p:txBody>
          <a:bodyPr wrap="none" rtlCol="0">
            <a:spAutoFit/>
          </a:bodyPr>
          <a:lstStyle/>
          <a:p>
            <a:pPr algn="ctr"/>
            <a:r>
              <a:rPr lang="en-GB" dirty="0" smtClean="0"/>
              <a:t>Levels too low</a:t>
            </a:r>
            <a:endParaRPr lang="en-GB" dirty="0"/>
          </a:p>
        </p:txBody>
      </p:sp>
      <p:sp>
        <p:nvSpPr>
          <p:cNvPr id="12" name="TextBox 11"/>
          <p:cNvSpPr txBox="1"/>
          <p:nvPr/>
        </p:nvSpPr>
        <p:spPr>
          <a:xfrm>
            <a:off x="4676207" y="3535892"/>
            <a:ext cx="1068498" cy="369332"/>
          </a:xfrm>
          <a:prstGeom prst="rect">
            <a:avLst/>
          </a:prstGeom>
          <a:noFill/>
        </p:spPr>
        <p:txBody>
          <a:bodyPr wrap="none" rtlCol="0">
            <a:spAutoFit/>
          </a:bodyPr>
          <a:lstStyle/>
          <a:p>
            <a:pPr algn="ctr"/>
            <a:r>
              <a:rPr lang="en-GB" dirty="0"/>
              <a:t>S</a:t>
            </a:r>
            <a:r>
              <a:rPr lang="en-GB" dirty="0" smtClean="0"/>
              <a:t>ecretion</a:t>
            </a:r>
            <a:endParaRPr lang="en-GB" dirty="0"/>
          </a:p>
        </p:txBody>
      </p:sp>
      <p:sp>
        <p:nvSpPr>
          <p:cNvPr id="13" name="TextBox 12"/>
          <p:cNvSpPr txBox="1"/>
          <p:nvPr/>
        </p:nvSpPr>
        <p:spPr>
          <a:xfrm>
            <a:off x="7533530" y="3500632"/>
            <a:ext cx="1087157" cy="369332"/>
          </a:xfrm>
          <a:prstGeom prst="rect">
            <a:avLst/>
          </a:prstGeom>
          <a:noFill/>
        </p:spPr>
        <p:txBody>
          <a:bodyPr wrap="none" rtlCol="0">
            <a:spAutoFit/>
          </a:bodyPr>
          <a:lstStyle/>
          <a:p>
            <a:pPr algn="ctr"/>
            <a:r>
              <a:rPr lang="en-GB" dirty="0" smtClean="0"/>
              <a:t>Inhibition</a:t>
            </a:r>
            <a:endParaRPr lang="en-GB" dirty="0"/>
          </a:p>
        </p:txBody>
      </p:sp>
      <p:cxnSp>
        <p:nvCxnSpPr>
          <p:cNvPr id="19" name="Straight Arrow Connector 18"/>
          <p:cNvCxnSpPr>
            <a:endCxn id="4" idx="1"/>
          </p:cNvCxnSpPr>
          <p:nvPr/>
        </p:nvCxnSpPr>
        <p:spPr>
          <a:xfrm flipV="1">
            <a:off x="3823509" y="3471563"/>
            <a:ext cx="2025356" cy="1677752"/>
          </a:xfrm>
          <a:prstGeom prst="curvedConnector3">
            <a:avLst>
              <a:gd name="adj1" fmla="val -22806"/>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18"/>
          <p:cNvCxnSpPr/>
          <p:nvPr/>
        </p:nvCxnSpPr>
        <p:spPr>
          <a:xfrm flipH="1" flipV="1">
            <a:off x="7337153" y="3439749"/>
            <a:ext cx="2025356" cy="1677752"/>
          </a:xfrm>
          <a:prstGeom prst="curvedConnector3">
            <a:avLst>
              <a:gd name="adj1" fmla="val -22806"/>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H="1">
            <a:off x="6622441" y="3645899"/>
            <a:ext cx="13920" cy="2262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6624893" y="4367719"/>
            <a:ext cx="13920" cy="2262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6620490" y="4792631"/>
            <a:ext cx="13920" cy="2262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6624692" y="5276413"/>
            <a:ext cx="13920" cy="2262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8" idx="1"/>
          </p:cNvCxnSpPr>
          <p:nvPr/>
        </p:nvCxnSpPr>
        <p:spPr>
          <a:xfrm flipH="1">
            <a:off x="5377792" y="5142472"/>
            <a:ext cx="471073" cy="426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8" idx="3"/>
          </p:cNvCxnSpPr>
          <p:nvPr/>
        </p:nvCxnSpPr>
        <p:spPr>
          <a:xfrm>
            <a:off x="7660579" y="5142472"/>
            <a:ext cx="213642" cy="68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730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 reproduction – menstrual cycle</a:t>
            </a:r>
            <a:endParaRPr lang="en-GB" dirty="0"/>
          </a:p>
        </p:txBody>
      </p:sp>
      <p:sp>
        <p:nvSpPr>
          <p:cNvPr id="3" name="Content Placeholder 2"/>
          <p:cNvSpPr>
            <a:spLocks noGrp="1"/>
          </p:cNvSpPr>
          <p:nvPr>
            <p:ph idx="1"/>
          </p:nvPr>
        </p:nvSpPr>
        <p:spPr/>
        <p:txBody>
          <a:bodyPr/>
          <a:lstStyle/>
          <a:p>
            <a:r>
              <a:rPr lang="en-GB" dirty="0" smtClean="0"/>
              <a:t>Menstrual cycle – hormone controlled cycle that coordinates the female reproduction system to prepare for pregnancy</a:t>
            </a:r>
            <a:endParaRPr lang="en-GB" dirty="0"/>
          </a:p>
        </p:txBody>
      </p:sp>
      <p:pic>
        <p:nvPicPr>
          <p:cNvPr id="6" name="Picture 5"/>
          <p:cNvPicPr>
            <a:picLocks noChangeAspect="1"/>
          </p:cNvPicPr>
          <p:nvPr/>
        </p:nvPicPr>
        <p:blipFill>
          <a:blip r:embed="rId2"/>
          <a:stretch>
            <a:fillRect/>
          </a:stretch>
        </p:blipFill>
        <p:spPr>
          <a:xfrm>
            <a:off x="3886199" y="2846687"/>
            <a:ext cx="3882081" cy="3154191"/>
          </a:xfrm>
          <a:prstGeom prst="rect">
            <a:avLst/>
          </a:prstGeom>
        </p:spPr>
      </p:pic>
    </p:spTree>
    <p:extLst>
      <p:ext uri="{BB962C8B-B14F-4D97-AF65-F5344CB8AC3E}">
        <p14:creationId xmlns:p14="http://schemas.microsoft.com/office/powerpoint/2010/main" val="4086066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Human reproduction – menstrual cycle</a:t>
            </a:r>
            <a:endParaRPr lang="en-GB" dirty="0"/>
          </a:p>
        </p:txBody>
      </p:sp>
      <p:sp>
        <p:nvSpPr>
          <p:cNvPr id="3" name="Content Placeholder 2"/>
          <p:cNvSpPr>
            <a:spLocks noGrp="1"/>
          </p:cNvSpPr>
          <p:nvPr>
            <p:ph idx="1"/>
          </p:nvPr>
        </p:nvSpPr>
        <p:spPr/>
        <p:txBody>
          <a:bodyPr/>
          <a:lstStyle/>
          <a:p>
            <a:r>
              <a:rPr lang="en-GB" dirty="0" smtClean="0"/>
              <a:t>Menstrual cycle hormones</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265579412"/>
              </p:ext>
            </p:extLst>
          </p:nvPr>
        </p:nvGraphicFramePr>
        <p:xfrm>
          <a:off x="1037967" y="2869741"/>
          <a:ext cx="9934832" cy="2931160"/>
        </p:xfrm>
        <a:graphic>
          <a:graphicData uri="http://schemas.openxmlformats.org/drawingml/2006/table">
            <a:tbl>
              <a:tblPr firstRow="1" bandRow="1">
                <a:tableStyleId>{5C22544A-7EE6-4342-B048-85BDC9FD1C3A}</a:tableStyleId>
              </a:tblPr>
              <a:tblGrid>
                <a:gridCol w="2483708"/>
                <a:gridCol w="2483708"/>
                <a:gridCol w="2483708"/>
                <a:gridCol w="2483708"/>
              </a:tblGrid>
              <a:tr h="370840">
                <a:tc>
                  <a:txBody>
                    <a:bodyPr/>
                    <a:lstStyle/>
                    <a:p>
                      <a:r>
                        <a:rPr lang="en-GB" dirty="0" smtClean="0"/>
                        <a:t>Hormone</a:t>
                      </a:r>
                      <a:endParaRPr lang="en-GB" dirty="0"/>
                    </a:p>
                  </a:txBody>
                  <a:tcPr/>
                </a:tc>
                <a:tc>
                  <a:txBody>
                    <a:bodyPr/>
                    <a:lstStyle/>
                    <a:p>
                      <a:r>
                        <a:rPr lang="en-GB" dirty="0" smtClean="0"/>
                        <a:t>Where is it produced?</a:t>
                      </a:r>
                      <a:endParaRPr lang="en-GB" dirty="0"/>
                    </a:p>
                  </a:txBody>
                  <a:tcPr/>
                </a:tc>
                <a:tc>
                  <a:txBody>
                    <a:bodyPr/>
                    <a:lstStyle/>
                    <a:p>
                      <a:r>
                        <a:rPr lang="en-GB" dirty="0" smtClean="0"/>
                        <a:t>What does it do?</a:t>
                      </a:r>
                      <a:endParaRPr lang="en-GB" dirty="0"/>
                    </a:p>
                  </a:txBody>
                  <a:tcPr/>
                </a:tc>
                <a:tc>
                  <a:txBody>
                    <a:bodyPr/>
                    <a:lstStyle/>
                    <a:p>
                      <a:r>
                        <a:rPr lang="en-GB" dirty="0" smtClean="0"/>
                        <a:t>Does it affect other hormones?</a:t>
                      </a:r>
                      <a:endParaRPr lang="en-GB" dirty="0"/>
                    </a:p>
                  </a:txBody>
                  <a:tcPr/>
                </a:tc>
              </a:tr>
              <a:tr h="370840">
                <a:tc>
                  <a:txBody>
                    <a:bodyPr/>
                    <a:lstStyle/>
                    <a:p>
                      <a:r>
                        <a:rPr lang="en-GB" dirty="0" smtClean="0"/>
                        <a:t>FSH</a:t>
                      </a:r>
                      <a:endParaRPr lang="en-GB" dirty="0"/>
                    </a:p>
                  </a:txBody>
                  <a:tcPr/>
                </a:tc>
                <a:tc>
                  <a:txBody>
                    <a:bodyPr/>
                    <a:lstStyle/>
                    <a:p>
                      <a:r>
                        <a:rPr lang="en-GB" dirty="0" smtClean="0"/>
                        <a:t>Pituitary</a:t>
                      </a:r>
                      <a:r>
                        <a:rPr lang="en-GB" baseline="0" dirty="0" smtClean="0"/>
                        <a:t> gland</a:t>
                      </a:r>
                      <a:endParaRPr lang="en-GB" dirty="0"/>
                    </a:p>
                  </a:txBody>
                  <a:tcPr/>
                </a:tc>
                <a:tc>
                  <a:txBody>
                    <a:bodyPr/>
                    <a:lstStyle/>
                    <a:p>
                      <a:r>
                        <a:rPr lang="en-GB" dirty="0" smtClean="0"/>
                        <a:t>Stimulates eggs</a:t>
                      </a:r>
                      <a:r>
                        <a:rPr lang="en-GB" baseline="0" dirty="0" smtClean="0"/>
                        <a:t> to mature</a:t>
                      </a:r>
                      <a:endParaRPr lang="en-GB" dirty="0"/>
                    </a:p>
                  </a:txBody>
                  <a:tcPr/>
                </a:tc>
                <a:tc>
                  <a:txBody>
                    <a:bodyPr/>
                    <a:lstStyle/>
                    <a:p>
                      <a:r>
                        <a:rPr lang="en-GB" dirty="0" smtClean="0"/>
                        <a:t>Stimulates oestrogen production</a:t>
                      </a:r>
                      <a:endParaRPr lang="en-GB" dirty="0"/>
                    </a:p>
                  </a:txBody>
                  <a:tcPr/>
                </a:tc>
              </a:tr>
              <a:tr h="370840">
                <a:tc>
                  <a:txBody>
                    <a:bodyPr/>
                    <a:lstStyle/>
                    <a:p>
                      <a:r>
                        <a:rPr lang="en-GB" dirty="0" smtClean="0"/>
                        <a:t>LH</a:t>
                      </a:r>
                      <a:endParaRPr lang="en-GB" dirty="0"/>
                    </a:p>
                  </a:txBody>
                  <a:tcPr/>
                </a:tc>
                <a:tc>
                  <a:txBody>
                    <a:bodyPr/>
                    <a:lstStyle/>
                    <a:p>
                      <a:r>
                        <a:rPr lang="en-GB" dirty="0" smtClean="0"/>
                        <a:t>Pituitary</a:t>
                      </a:r>
                      <a:r>
                        <a:rPr lang="en-GB" baseline="0" dirty="0" smtClean="0"/>
                        <a:t> gland</a:t>
                      </a:r>
                      <a:endParaRPr lang="en-GB" dirty="0"/>
                    </a:p>
                  </a:txBody>
                  <a:tcPr/>
                </a:tc>
                <a:tc>
                  <a:txBody>
                    <a:bodyPr/>
                    <a:lstStyle/>
                    <a:p>
                      <a:r>
                        <a:rPr lang="en-GB" dirty="0" smtClean="0"/>
                        <a:t>Stimulates ovulation</a:t>
                      </a:r>
                      <a:endParaRPr lang="en-GB" dirty="0"/>
                    </a:p>
                  </a:txBody>
                  <a:tcPr/>
                </a:tc>
                <a:tc>
                  <a:txBody>
                    <a:bodyPr/>
                    <a:lstStyle/>
                    <a:p>
                      <a:r>
                        <a:rPr lang="en-GB" dirty="0" smtClean="0"/>
                        <a:t>Stimulates</a:t>
                      </a:r>
                      <a:r>
                        <a:rPr lang="en-GB" baseline="0" dirty="0" smtClean="0"/>
                        <a:t> progesterone production</a:t>
                      </a:r>
                      <a:endParaRPr lang="en-GB" dirty="0"/>
                    </a:p>
                  </a:txBody>
                  <a:tcPr/>
                </a:tc>
              </a:tr>
              <a:tr h="370840">
                <a:tc>
                  <a:txBody>
                    <a:bodyPr/>
                    <a:lstStyle/>
                    <a:p>
                      <a:r>
                        <a:rPr lang="en-GB" dirty="0" smtClean="0"/>
                        <a:t>Oestrogen</a:t>
                      </a:r>
                      <a:endParaRPr lang="en-GB" dirty="0"/>
                    </a:p>
                  </a:txBody>
                  <a:tcPr/>
                </a:tc>
                <a:tc>
                  <a:txBody>
                    <a:bodyPr/>
                    <a:lstStyle/>
                    <a:p>
                      <a:r>
                        <a:rPr lang="en-GB" dirty="0" smtClean="0"/>
                        <a:t>Ovaries</a:t>
                      </a:r>
                      <a:endParaRPr lang="en-GB" dirty="0"/>
                    </a:p>
                  </a:txBody>
                  <a:tcPr/>
                </a:tc>
                <a:tc>
                  <a:txBody>
                    <a:bodyPr/>
                    <a:lstStyle/>
                    <a:p>
                      <a:r>
                        <a:rPr lang="en-GB" dirty="0" smtClean="0"/>
                        <a:t>Thickens lining</a:t>
                      </a:r>
                      <a:r>
                        <a:rPr lang="en-GB" baseline="0" dirty="0" smtClean="0"/>
                        <a:t> of uterus</a:t>
                      </a:r>
                      <a:endParaRPr lang="en-GB" dirty="0"/>
                    </a:p>
                  </a:txBody>
                  <a:tcPr/>
                </a:tc>
                <a:tc>
                  <a:txBody>
                    <a:bodyPr/>
                    <a:lstStyle/>
                    <a:p>
                      <a:r>
                        <a:rPr lang="en-GB" dirty="0" smtClean="0"/>
                        <a:t>Inhibits</a:t>
                      </a:r>
                      <a:r>
                        <a:rPr lang="en-GB" baseline="0" dirty="0" smtClean="0"/>
                        <a:t> FSH</a:t>
                      </a:r>
                      <a:endParaRPr lang="en-GB" dirty="0"/>
                    </a:p>
                  </a:txBody>
                  <a:tcPr/>
                </a:tc>
              </a:tr>
              <a:tr h="370840">
                <a:tc>
                  <a:txBody>
                    <a:bodyPr/>
                    <a:lstStyle/>
                    <a:p>
                      <a:r>
                        <a:rPr lang="en-GB" dirty="0" smtClean="0"/>
                        <a:t>Progesterone </a:t>
                      </a:r>
                      <a:endParaRPr lang="en-GB" dirty="0"/>
                    </a:p>
                  </a:txBody>
                  <a:tcPr/>
                </a:tc>
                <a:tc>
                  <a:txBody>
                    <a:bodyPr/>
                    <a:lstStyle/>
                    <a:p>
                      <a:r>
                        <a:rPr lang="en-GB" dirty="0" smtClean="0"/>
                        <a:t>Ovaries</a:t>
                      </a:r>
                      <a:endParaRPr lang="en-GB" dirty="0"/>
                    </a:p>
                  </a:txBody>
                  <a:tcPr/>
                </a:tc>
                <a:tc>
                  <a:txBody>
                    <a:bodyPr/>
                    <a:lstStyle/>
                    <a:p>
                      <a:r>
                        <a:rPr lang="en-GB" dirty="0" smtClean="0"/>
                        <a:t>Maintains uterus lining (if pregnant)</a:t>
                      </a:r>
                      <a:endParaRPr lang="en-GB" dirty="0"/>
                    </a:p>
                  </a:txBody>
                  <a:tcPr/>
                </a:tc>
                <a:tc>
                  <a:txBody>
                    <a:bodyPr/>
                    <a:lstStyle/>
                    <a:p>
                      <a:r>
                        <a:rPr lang="en-GB" dirty="0" smtClean="0"/>
                        <a:t>Inhibits FSH and LH</a:t>
                      </a:r>
                      <a:endParaRPr lang="en-GB" dirty="0"/>
                    </a:p>
                  </a:txBody>
                  <a:tcPr/>
                </a:tc>
              </a:tr>
            </a:tbl>
          </a:graphicData>
        </a:graphic>
      </p:graphicFrame>
    </p:spTree>
    <p:extLst>
      <p:ext uri="{BB962C8B-B14F-4D97-AF65-F5344CB8AC3E}">
        <p14:creationId xmlns:p14="http://schemas.microsoft.com/office/powerpoint/2010/main" val="341546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IVF – higher only</a:t>
            </a:r>
            <a:endParaRPr lang="en-GB" dirty="0"/>
          </a:p>
        </p:txBody>
      </p:sp>
      <p:sp>
        <p:nvSpPr>
          <p:cNvPr id="3" name="Content Placeholder 2"/>
          <p:cNvSpPr>
            <a:spLocks noGrp="1"/>
          </p:cNvSpPr>
          <p:nvPr>
            <p:ph idx="1"/>
          </p:nvPr>
        </p:nvSpPr>
        <p:spPr/>
        <p:txBody>
          <a:bodyPr/>
          <a:lstStyle/>
          <a:p>
            <a:r>
              <a:rPr lang="en-GB" dirty="0" smtClean="0"/>
              <a:t>IVF – in-vitro fertilisation </a:t>
            </a:r>
          </a:p>
          <a:p>
            <a:r>
              <a:rPr lang="en-GB" dirty="0" smtClean="0"/>
              <a:t>Process:</a:t>
            </a:r>
          </a:p>
          <a:p>
            <a:r>
              <a:rPr lang="en-GB" dirty="0" smtClean="0"/>
              <a:t>Women give FSH and LH to stimulate production of many eggs</a:t>
            </a:r>
          </a:p>
          <a:p>
            <a:r>
              <a:rPr lang="en-GB" dirty="0" smtClean="0"/>
              <a:t>Eggs collected surgically </a:t>
            </a:r>
          </a:p>
          <a:p>
            <a:r>
              <a:rPr lang="en-GB" dirty="0" smtClean="0"/>
              <a:t>Eggs mixed with sperm, over a 16-20 hour period sperm fertilise eggs</a:t>
            </a:r>
          </a:p>
          <a:p>
            <a:r>
              <a:rPr lang="en-GB" dirty="0" smtClean="0"/>
              <a:t>Embryos allowed to develop for 5 days (100 cells in size)</a:t>
            </a:r>
          </a:p>
          <a:p>
            <a:r>
              <a:rPr lang="en-GB" dirty="0" smtClean="0"/>
              <a:t>Healthy embryos selected and implanted into the mothers uterus </a:t>
            </a:r>
            <a:endParaRPr lang="en-GB" dirty="0"/>
          </a:p>
        </p:txBody>
      </p:sp>
    </p:spTree>
    <p:extLst>
      <p:ext uri="{BB962C8B-B14F-4D97-AF65-F5344CB8AC3E}">
        <p14:creationId xmlns:p14="http://schemas.microsoft.com/office/powerpoint/2010/main" val="603515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IVF evaluation – Higher only</a:t>
            </a:r>
            <a:endParaRPr lang="en-GB" dirty="0"/>
          </a:p>
        </p:txBody>
      </p:sp>
      <p:sp>
        <p:nvSpPr>
          <p:cNvPr id="3" name="Content Placeholder 2"/>
          <p:cNvSpPr>
            <a:spLocks noGrp="1"/>
          </p:cNvSpPr>
          <p:nvPr>
            <p:ph idx="1"/>
          </p:nvPr>
        </p:nvSpPr>
        <p:spPr/>
        <p:txBody>
          <a:bodyPr>
            <a:normAutofit lnSpcReduction="10000"/>
          </a:bodyPr>
          <a:lstStyle/>
          <a:p>
            <a:r>
              <a:rPr lang="en-GB" dirty="0" smtClean="0"/>
              <a:t>IVF has a low success rate 32% or less, and decreases with age</a:t>
            </a:r>
          </a:p>
          <a:p>
            <a:endParaRPr lang="en-GB" dirty="0"/>
          </a:p>
          <a:p>
            <a:r>
              <a:rPr lang="en-GB" dirty="0" smtClean="0"/>
              <a:t>IVF problems: more likely to have:</a:t>
            </a:r>
          </a:p>
          <a:p>
            <a:r>
              <a:rPr lang="en-GB" dirty="0" smtClean="0"/>
              <a:t>Premature babies</a:t>
            </a:r>
          </a:p>
          <a:p>
            <a:r>
              <a:rPr lang="en-GB" dirty="0" smtClean="0"/>
              <a:t>Still births</a:t>
            </a:r>
          </a:p>
          <a:p>
            <a:r>
              <a:rPr lang="en-GB" dirty="0" smtClean="0"/>
              <a:t>Low birth weights </a:t>
            </a:r>
          </a:p>
          <a:p>
            <a:endParaRPr lang="en-GB" dirty="0"/>
          </a:p>
          <a:p>
            <a:r>
              <a:rPr lang="en-GB" dirty="0" smtClean="0"/>
              <a:t>Ethical issues – removes natural obstacles to fertility, which embryo should be selected or discarded?</a:t>
            </a:r>
          </a:p>
        </p:txBody>
      </p:sp>
    </p:spTree>
    <p:extLst>
      <p:ext uri="{BB962C8B-B14F-4D97-AF65-F5344CB8AC3E}">
        <p14:creationId xmlns:p14="http://schemas.microsoft.com/office/powerpoint/2010/main" val="2868433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Systems working together – higher only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Adrenaline is a hormone that stimulates a fight or flight response.</a:t>
            </a:r>
          </a:p>
          <a:p>
            <a:endParaRPr lang="en-GB" dirty="0"/>
          </a:p>
          <a:p>
            <a:endParaRPr lang="en-GB" dirty="0"/>
          </a:p>
          <a:p>
            <a:r>
              <a:rPr lang="en-GB" dirty="0" smtClean="0"/>
              <a:t>The nervous system detects a dangerous stimulates and the brain (coordinator) sends impulses to the adrenal gland, these release adrenaline into the blood. Adrenaline then many target organs such as the heart, lungs and liver.</a:t>
            </a:r>
          </a:p>
          <a:p>
            <a:endParaRPr lang="en-GB" dirty="0"/>
          </a:p>
          <a:p>
            <a:r>
              <a:rPr lang="en-GB" dirty="0" smtClean="0"/>
              <a:t>Adrenaline increases heart rate, breathing rate and the breakdown of glycogen in the liver, all these increase the amount of oxygen and glucose for muscle cells so they can </a:t>
            </a:r>
            <a:r>
              <a:rPr lang="en-GB" b="1" dirty="0" smtClean="0"/>
              <a:t>respire more</a:t>
            </a:r>
            <a:r>
              <a:rPr lang="en-GB" dirty="0" smtClean="0"/>
              <a:t>.</a:t>
            </a:r>
          </a:p>
          <a:p>
            <a:endParaRPr lang="en-GB" dirty="0"/>
          </a:p>
        </p:txBody>
      </p:sp>
    </p:spTree>
    <p:extLst>
      <p:ext uri="{BB962C8B-B14F-4D97-AF65-F5344CB8AC3E}">
        <p14:creationId xmlns:p14="http://schemas.microsoft.com/office/powerpoint/2010/main" val="2383961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Contraception </a:t>
            </a:r>
            <a:endParaRPr lang="en-GB" dirty="0"/>
          </a:p>
        </p:txBody>
      </p:sp>
      <p:sp>
        <p:nvSpPr>
          <p:cNvPr id="3" name="Content Placeholder 2"/>
          <p:cNvSpPr>
            <a:spLocks noGrp="1"/>
          </p:cNvSpPr>
          <p:nvPr>
            <p:ph idx="1"/>
          </p:nvPr>
        </p:nvSpPr>
        <p:spPr/>
        <p:txBody>
          <a:bodyPr/>
          <a:lstStyle/>
          <a:p>
            <a:r>
              <a:rPr lang="en-GB" dirty="0" smtClean="0"/>
              <a:t>Two core methods:</a:t>
            </a:r>
          </a:p>
          <a:p>
            <a:r>
              <a:rPr lang="en-GB" dirty="0" smtClean="0"/>
              <a:t>Barrier methods: uses a physical barrier to prevent sperm reaching egg e.g. condoms and diaphragm </a:t>
            </a:r>
          </a:p>
          <a:p>
            <a:endParaRPr lang="en-GB" dirty="0"/>
          </a:p>
          <a:p>
            <a:r>
              <a:rPr lang="en-GB" dirty="0" smtClean="0"/>
              <a:t>Hormonal: oestrogen and progesterone or progestogen only pills that prevent the release of the eggs so sperm cannot fertilise them. </a:t>
            </a:r>
            <a:endParaRPr lang="en-GB" dirty="0"/>
          </a:p>
        </p:txBody>
      </p:sp>
    </p:spTree>
    <p:extLst>
      <p:ext uri="{BB962C8B-B14F-4D97-AF65-F5344CB8AC3E}">
        <p14:creationId xmlns:p14="http://schemas.microsoft.com/office/powerpoint/2010/main" val="1624302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Contraceptives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1325507"/>
              </p:ext>
            </p:extLst>
          </p:nvPr>
        </p:nvGraphicFramePr>
        <p:xfrm>
          <a:off x="838200" y="1825625"/>
          <a:ext cx="10515600" cy="457200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en-GB" dirty="0" smtClean="0"/>
                        <a:t>Method</a:t>
                      </a:r>
                      <a:endParaRPr lang="en-GB" dirty="0"/>
                    </a:p>
                  </a:txBody>
                  <a:tcPr/>
                </a:tc>
                <a:tc>
                  <a:txBody>
                    <a:bodyPr/>
                    <a:lstStyle/>
                    <a:p>
                      <a:r>
                        <a:rPr lang="en-GB" dirty="0" smtClean="0"/>
                        <a:t>Advantages</a:t>
                      </a:r>
                      <a:endParaRPr lang="en-GB" dirty="0"/>
                    </a:p>
                  </a:txBody>
                  <a:tcPr/>
                </a:tc>
                <a:tc>
                  <a:txBody>
                    <a:bodyPr/>
                    <a:lstStyle/>
                    <a:p>
                      <a:r>
                        <a:rPr lang="en-GB" dirty="0" smtClean="0"/>
                        <a:t>Disadvantages</a:t>
                      </a:r>
                      <a:endParaRPr lang="en-GB" dirty="0"/>
                    </a:p>
                  </a:txBody>
                  <a:tcPr/>
                </a:tc>
                <a:tc>
                  <a:txBody>
                    <a:bodyPr/>
                    <a:lstStyle/>
                    <a:p>
                      <a:r>
                        <a:rPr lang="en-GB" dirty="0" smtClean="0"/>
                        <a:t>Percentage</a:t>
                      </a:r>
                      <a:r>
                        <a:rPr lang="en-GB" baseline="0" dirty="0" smtClean="0"/>
                        <a:t> of pregnancies prevented</a:t>
                      </a:r>
                      <a:endParaRPr lang="en-GB" dirty="0"/>
                    </a:p>
                  </a:txBody>
                  <a:tcPr/>
                </a:tc>
              </a:tr>
              <a:tr h="370840">
                <a:tc>
                  <a:txBody>
                    <a:bodyPr/>
                    <a:lstStyle/>
                    <a:p>
                      <a:r>
                        <a:rPr lang="en-GB" dirty="0" smtClean="0"/>
                        <a:t>Condoms</a:t>
                      </a:r>
                      <a:r>
                        <a:rPr lang="en-GB" baseline="0" dirty="0" smtClean="0"/>
                        <a:t> </a:t>
                      </a:r>
                      <a:endParaRPr lang="en-GB" dirty="0"/>
                    </a:p>
                  </a:txBody>
                  <a:tcPr/>
                </a:tc>
                <a:tc>
                  <a:txBody>
                    <a:bodyPr/>
                    <a:lstStyle/>
                    <a:p>
                      <a:r>
                        <a:rPr lang="en-GB" dirty="0" smtClean="0"/>
                        <a:t>Widely available</a:t>
                      </a:r>
                    </a:p>
                    <a:p>
                      <a:r>
                        <a:rPr lang="en-GB" dirty="0" smtClean="0"/>
                        <a:t>Protect against STDs </a:t>
                      </a:r>
                      <a:endParaRPr lang="en-GB" dirty="0"/>
                    </a:p>
                  </a:txBody>
                  <a:tcPr/>
                </a:tc>
                <a:tc>
                  <a:txBody>
                    <a:bodyPr/>
                    <a:lstStyle/>
                    <a:p>
                      <a:r>
                        <a:rPr lang="en-GB" dirty="0" smtClean="0"/>
                        <a:t>May slip off</a:t>
                      </a:r>
                    </a:p>
                    <a:p>
                      <a:r>
                        <a:rPr lang="en-GB" dirty="0" smtClean="0"/>
                        <a:t>Must withdraw after ejaculation</a:t>
                      </a:r>
                      <a:endParaRPr lang="en-GB" dirty="0"/>
                    </a:p>
                  </a:txBody>
                  <a:tcPr/>
                </a:tc>
                <a:tc>
                  <a:txBody>
                    <a:bodyPr/>
                    <a:lstStyle/>
                    <a:p>
                      <a:r>
                        <a:rPr lang="en-GB" dirty="0" smtClean="0"/>
                        <a:t>98</a:t>
                      </a:r>
                      <a:endParaRPr lang="en-GB" dirty="0"/>
                    </a:p>
                  </a:txBody>
                  <a:tcPr/>
                </a:tc>
              </a:tr>
              <a:tr h="370840">
                <a:tc>
                  <a:txBody>
                    <a:bodyPr/>
                    <a:lstStyle/>
                    <a:p>
                      <a:r>
                        <a:rPr lang="en-GB" dirty="0" smtClean="0"/>
                        <a:t>Diaphragm </a:t>
                      </a:r>
                      <a:endParaRPr lang="en-GB" dirty="0"/>
                    </a:p>
                  </a:txBody>
                  <a:tcPr/>
                </a:tc>
                <a:tc>
                  <a:txBody>
                    <a:bodyPr/>
                    <a:lstStyle/>
                    <a:p>
                      <a:r>
                        <a:rPr lang="en-GB" dirty="0" smtClean="0"/>
                        <a:t>Put</a:t>
                      </a:r>
                      <a:r>
                        <a:rPr lang="en-GB" baseline="0" dirty="0" smtClean="0"/>
                        <a:t> in before sex</a:t>
                      </a:r>
                    </a:p>
                    <a:p>
                      <a:r>
                        <a:rPr lang="en-GB" baseline="0" dirty="0" smtClean="0"/>
                        <a:t>No health risks</a:t>
                      </a:r>
                      <a:endParaRPr lang="en-GB" dirty="0"/>
                    </a:p>
                  </a:txBody>
                  <a:tcPr/>
                </a:tc>
                <a:tc>
                  <a:txBody>
                    <a:bodyPr/>
                    <a:lstStyle/>
                    <a:p>
                      <a:r>
                        <a:rPr lang="en-GB" dirty="0" smtClean="0"/>
                        <a:t>Needs to be kept in for several ours</a:t>
                      </a:r>
                      <a:r>
                        <a:rPr lang="en-GB" baseline="0" dirty="0" smtClean="0"/>
                        <a:t> after sex</a:t>
                      </a:r>
                    </a:p>
                    <a:p>
                      <a:r>
                        <a:rPr lang="en-GB" baseline="0" dirty="0" smtClean="0"/>
                        <a:t>Some people  are sensitive to spermicide</a:t>
                      </a:r>
                      <a:endParaRPr lang="en-GB" dirty="0"/>
                    </a:p>
                  </a:txBody>
                  <a:tcPr/>
                </a:tc>
                <a:tc>
                  <a:txBody>
                    <a:bodyPr/>
                    <a:lstStyle/>
                    <a:p>
                      <a:r>
                        <a:rPr lang="en-GB" dirty="0" smtClean="0"/>
                        <a:t>92-96</a:t>
                      </a:r>
                      <a:endParaRPr lang="en-GB" dirty="0"/>
                    </a:p>
                  </a:txBody>
                  <a:tcPr/>
                </a:tc>
              </a:tr>
              <a:tr h="370840">
                <a:tc>
                  <a:txBody>
                    <a:bodyPr/>
                    <a:lstStyle/>
                    <a:p>
                      <a:r>
                        <a:rPr lang="en-GB" dirty="0" smtClean="0"/>
                        <a:t>Oral contraceptives</a:t>
                      </a:r>
                      <a:endParaRPr lang="en-GB" dirty="0"/>
                    </a:p>
                  </a:txBody>
                  <a:tcPr/>
                </a:tc>
                <a:tc>
                  <a:txBody>
                    <a:bodyPr/>
                    <a:lstStyle/>
                    <a:p>
                      <a:r>
                        <a:rPr lang="en-GB" dirty="0" smtClean="0"/>
                        <a:t>Highly</a:t>
                      </a:r>
                      <a:r>
                        <a:rPr lang="en-GB" baseline="0" dirty="0" smtClean="0"/>
                        <a:t> effective</a:t>
                      </a:r>
                    </a:p>
                    <a:p>
                      <a:r>
                        <a:rPr lang="en-GB" baseline="0" dirty="0" smtClean="0"/>
                        <a:t>Reduce the risk of certain cancers</a:t>
                      </a:r>
                      <a:endParaRPr lang="en-GB" dirty="0"/>
                    </a:p>
                  </a:txBody>
                  <a:tcPr/>
                </a:tc>
                <a:tc>
                  <a:txBody>
                    <a:bodyPr/>
                    <a:lstStyle/>
                    <a:p>
                      <a:r>
                        <a:rPr lang="en-GB" dirty="0" smtClean="0"/>
                        <a:t>Need to be take regularly (you</a:t>
                      </a:r>
                      <a:r>
                        <a:rPr lang="en-GB" baseline="0" dirty="0" smtClean="0"/>
                        <a:t> may forget)</a:t>
                      </a:r>
                      <a:endParaRPr lang="en-GB" dirty="0" smtClean="0"/>
                    </a:p>
                    <a:p>
                      <a:r>
                        <a:rPr lang="en-GB" dirty="0" smtClean="0"/>
                        <a:t>Possible</a:t>
                      </a:r>
                      <a:r>
                        <a:rPr lang="en-GB" baseline="0" dirty="0" smtClean="0"/>
                        <a:t> side effects</a:t>
                      </a:r>
                      <a:endParaRPr lang="en-GB" dirty="0"/>
                    </a:p>
                  </a:txBody>
                  <a:tcPr/>
                </a:tc>
                <a:tc>
                  <a:txBody>
                    <a:bodyPr/>
                    <a:lstStyle/>
                    <a:p>
                      <a:r>
                        <a:rPr lang="en-GB" dirty="0" smtClean="0"/>
                        <a:t>&gt;99</a:t>
                      </a:r>
                      <a:endParaRPr lang="en-GB" dirty="0"/>
                    </a:p>
                  </a:txBody>
                  <a:tcPr/>
                </a:tc>
              </a:tr>
              <a:tr h="370840">
                <a:tc>
                  <a:txBody>
                    <a:bodyPr/>
                    <a:lstStyle/>
                    <a:p>
                      <a:r>
                        <a:rPr lang="en-GB" dirty="0" smtClean="0"/>
                        <a:t>IUD</a:t>
                      </a:r>
                      <a:endParaRPr lang="en-GB" dirty="0"/>
                    </a:p>
                  </a:txBody>
                  <a:tcPr/>
                </a:tc>
                <a:tc>
                  <a:txBody>
                    <a:bodyPr/>
                    <a:lstStyle/>
                    <a:p>
                      <a:r>
                        <a:rPr lang="en-GB" dirty="0" smtClean="0"/>
                        <a:t>Works immediately</a:t>
                      </a:r>
                    </a:p>
                    <a:p>
                      <a:r>
                        <a:rPr lang="en-GB" dirty="0" smtClean="0"/>
                        <a:t>Can stay</a:t>
                      </a:r>
                      <a:r>
                        <a:rPr lang="en-GB" baseline="0" dirty="0" smtClean="0"/>
                        <a:t> in place for 10 – 5 years</a:t>
                      </a:r>
                      <a:endParaRPr lang="en-GB" dirty="0"/>
                    </a:p>
                  </a:txBody>
                  <a:tcPr/>
                </a:tc>
                <a:tc>
                  <a:txBody>
                    <a:bodyPr/>
                    <a:lstStyle/>
                    <a:p>
                      <a:r>
                        <a:rPr lang="en-GB" dirty="0" smtClean="0"/>
                        <a:t>Insertion</a:t>
                      </a:r>
                      <a:r>
                        <a:rPr lang="en-GB" baseline="0" dirty="0" smtClean="0"/>
                        <a:t> may be painful</a:t>
                      </a:r>
                    </a:p>
                    <a:p>
                      <a:r>
                        <a:rPr lang="en-GB" baseline="0" dirty="0" smtClean="0"/>
                        <a:t>Periods may be longer and more painful</a:t>
                      </a:r>
                      <a:endParaRPr lang="en-GB" dirty="0"/>
                    </a:p>
                  </a:txBody>
                  <a:tcPr/>
                </a:tc>
                <a:tc>
                  <a:txBody>
                    <a:bodyPr/>
                    <a:lstStyle/>
                    <a:p>
                      <a:r>
                        <a:rPr lang="en-GB" smtClean="0"/>
                        <a:t>&gt;99</a:t>
                      </a:r>
                      <a:endParaRPr lang="en-GB" dirty="0"/>
                    </a:p>
                  </a:txBody>
                  <a:tcPr/>
                </a:tc>
              </a:tr>
            </a:tbl>
          </a:graphicData>
        </a:graphic>
      </p:graphicFrame>
    </p:spTree>
    <p:extLst>
      <p:ext uri="{BB962C8B-B14F-4D97-AF65-F5344CB8AC3E}">
        <p14:creationId xmlns:p14="http://schemas.microsoft.com/office/powerpoint/2010/main" val="206672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Homeostasis </a:t>
            </a:r>
            <a:endParaRPr lang="en-GB" dirty="0"/>
          </a:p>
        </p:txBody>
      </p:sp>
      <p:sp>
        <p:nvSpPr>
          <p:cNvPr id="3" name="Content Placeholder 2"/>
          <p:cNvSpPr>
            <a:spLocks noGrp="1"/>
          </p:cNvSpPr>
          <p:nvPr>
            <p:ph idx="1"/>
          </p:nvPr>
        </p:nvSpPr>
        <p:spPr/>
        <p:txBody>
          <a:bodyPr/>
          <a:lstStyle/>
          <a:p>
            <a:r>
              <a:rPr lang="en-GB" dirty="0" smtClean="0"/>
              <a:t>Definition: Maintaining a constant internal environment </a:t>
            </a:r>
          </a:p>
          <a:p>
            <a:endParaRPr lang="en-GB" dirty="0"/>
          </a:p>
          <a:p>
            <a:pPr marL="0" indent="0">
              <a:buNone/>
            </a:pPr>
            <a:r>
              <a:rPr lang="en-GB" dirty="0" smtClean="0"/>
              <a:t>What does our body need to control?</a:t>
            </a:r>
          </a:p>
          <a:p>
            <a:r>
              <a:rPr lang="en-GB" dirty="0" smtClean="0"/>
              <a:t>Temperature – maintain constant 37⁰C</a:t>
            </a:r>
          </a:p>
          <a:p>
            <a:r>
              <a:rPr lang="en-GB" dirty="0" smtClean="0"/>
              <a:t>Blood </a:t>
            </a:r>
            <a:r>
              <a:rPr lang="en-GB" dirty="0" smtClean="0"/>
              <a:t>glucose concentration</a:t>
            </a:r>
            <a:endParaRPr lang="en-GB" dirty="0" smtClean="0"/>
          </a:p>
          <a:p>
            <a:r>
              <a:rPr lang="en-GB" dirty="0" smtClean="0"/>
              <a:t>Water</a:t>
            </a:r>
          </a:p>
          <a:p>
            <a:r>
              <a:rPr lang="en-GB" dirty="0" smtClean="0"/>
              <a:t>Salt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0357" y="3628768"/>
            <a:ext cx="4349578" cy="2446638"/>
          </a:xfrm>
          <a:prstGeom prst="rect">
            <a:avLst/>
          </a:prstGeom>
        </p:spPr>
      </p:pic>
    </p:spTree>
    <p:extLst>
      <p:ext uri="{BB962C8B-B14F-4D97-AF65-F5344CB8AC3E}">
        <p14:creationId xmlns:p14="http://schemas.microsoft.com/office/powerpoint/2010/main" val="3225168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Homeostasis - control</a:t>
            </a:r>
            <a:endParaRPr lang="en-GB" dirty="0"/>
          </a:p>
        </p:txBody>
      </p:sp>
      <p:sp>
        <p:nvSpPr>
          <p:cNvPr id="3" name="Content Placeholder 2"/>
          <p:cNvSpPr>
            <a:spLocks noGrp="1"/>
          </p:cNvSpPr>
          <p:nvPr>
            <p:ph idx="1"/>
          </p:nvPr>
        </p:nvSpPr>
        <p:spPr/>
        <p:txBody>
          <a:bodyPr/>
          <a:lstStyle/>
          <a:p>
            <a:r>
              <a:rPr lang="en-GB" dirty="0" smtClean="0"/>
              <a:t>Your body has two main control systems to ensure homeostasis is possible:</a:t>
            </a:r>
          </a:p>
          <a:p>
            <a:endParaRPr lang="en-GB" dirty="0"/>
          </a:p>
          <a:p>
            <a:r>
              <a:rPr lang="en-GB" b="1" dirty="0" smtClean="0"/>
              <a:t>Nervous system: </a:t>
            </a:r>
            <a:r>
              <a:rPr lang="en-GB" dirty="0" smtClean="0"/>
              <a:t>uses electrical impulses to communicate</a:t>
            </a:r>
            <a:endParaRPr lang="en-GB" dirty="0"/>
          </a:p>
          <a:p>
            <a:r>
              <a:rPr lang="en-GB" b="1" dirty="0" smtClean="0"/>
              <a:t>Endocrine system: </a:t>
            </a:r>
            <a:r>
              <a:rPr lang="en-GB" dirty="0" smtClean="0"/>
              <a:t>uses hormones to communicate</a:t>
            </a:r>
          </a:p>
          <a:p>
            <a:endParaRPr lang="en-GB" dirty="0"/>
          </a:p>
          <a:p>
            <a:pPr marL="0" indent="0">
              <a:buNone/>
            </a:pPr>
            <a:r>
              <a:rPr lang="en-GB" dirty="0" smtClean="0"/>
              <a:t>Control system</a:t>
            </a:r>
          </a:p>
          <a:p>
            <a:r>
              <a:rPr lang="en-GB" dirty="0" smtClean="0"/>
              <a:t>Receptor </a:t>
            </a:r>
            <a:r>
              <a:rPr lang="en-GB" dirty="0" smtClean="0">
                <a:latin typeface="Calibri" panose="020F0502020204030204" pitchFamily="34" charset="0"/>
                <a:cs typeface="Calibri" panose="020F0502020204030204" pitchFamily="34" charset="0"/>
              </a:rPr>
              <a:t>→ Coordination Centre → Effector </a:t>
            </a:r>
            <a:endParaRPr lang="en-GB" dirty="0"/>
          </a:p>
        </p:txBody>
      </p:sp>
    </p:spTree>
    <p:extLst>
      <p:ext uri="{BB962C8B-B14F-4D97-AF65-F5344CB8AC3E}">
        <p14:creationId xmlns:p14="http://schemas.microsoft.com/office/powerpoint/2010/main" val="199058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Nervous system</a:t>
            </a:r>
            <a:endParaRPr lang="en-GB" dirty="0"/>
          </a:p>
        </p:txBody>
      </p:sp>
      <p:sp>
        <p:nvSpPr>
          <p:cNvPr id="3" name="Content Placeholder 2"/>
          <p:cNvSpPr>
            <a:spLocks noGrp="1"/>
          </p:cNvSpPr>
          <p:nvPr>
            <p:ph idx="1"/>
          </p:nvPr>
        </p:nvSpPr>
        <p:spPr>
          <a:xfrm>
            <a:off x="838200" y="1825625"/>
            <a:ext cx="5290751" cy="4351338"/>
          </a:xfrm>
        </p:spPr>
        <p:txBody>
          <a:bodyPr>
            <a:normAutofit lnSpcReduction="10000"/>
          </a:bodyPr>
          <a:lstStyle/>
          <a:p>
            <a:r>
              <a:rPr lang="en-GB" dirty="0" smtClean="0"/>
              <a:t>The nervous system </a:t>
            </a:r>
            <a:r>
              <a:rPr lang="en-GB" dirty="0" smtClean="0"/>
              <a:t>enables the </a:t>
            </a:r>
            <a:r>
              <a:rPr lang="en-GB" dirty="0" smtClean="0"/>
              <a:t>body to communicate, coordinate and respond.</a:t>
            </a:r>
          </a:p>
          <a:p>
            <a:endParaRPr lang="en-GB" dirty="0"/>
          </a:p>
          <a:p>
            <a:r>
              <a:rPr lang="en-GB" dirty="0" smtClean="0"/>
              <a:t>It is made up specialised cells called neurones </a:t>
            </a:r>
          </a:p>
          <a:p>
            <a:endParaRPr lang="en-GB" dirty="0"/>
          </a:p>
          <a:p>
            <a:r>
              <a:rPr lang="en-GB" dirty="0" smtClean="0"/>
              <a:t>The nervous system is composed of the CNS (brain and spinal cord) and peripheral nerves.</a:t>
            </a:r>
            <a:endParaRPr lang="en-GB" dirty="0"/>
          </a:p>
        </p:txBody>
      </p:sp>
      <p:sp>
        <p:nvSpPr>
          <p:cNvPr id="6" name="Content Placeholder 2"/>
          <p:cNvSpPr txBox="1">
            <a:spLocks/>
          </p:cNvSpPr>
          <p:nvPr/>
        </p:nvSpPr>
        <p:spPr>
          <a:xfrm>
            <a:off x="6295768" y="1825625"/>
            <a:ext cx="5290751" cy="4351338"/>
          </a:xfrm>
          <a:prstGeom prst="rect">
            <a:avLst/>
          </a:prstGeom>
          <a:solidFill>
            <a:schemeClr val="accent6">
              <a:lumMod val="75000"/>
            </a:schemeClr>
          </a:solidFill>
          <a:ln w="3810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pic>
        <p:nvPicPr>
          <p:cNvPr id="5" name="Picture 4"/>
          <p:cNvPicPr>
            <a:picLocks noChangeAspect="1"/>
          </p:cNvPicPr>
          <p:nvPr/>
        </p:nvPicPr>
        <p:blipFill>
          <a:blip r:embed="rId2"/>
          <a:stretch>
            <a:fillRect/>
          </a:stretch>
        </p:blipFill>
        <p:spPr>
          <a:xfrm>
            <a:off x="7639050" y="2240692"/>
            <a:ext cx="3360754" cy="3331948"/>
          </a:xfrm>
          <a:prstGeom prst="rect">
            <a:avLst/>
          </a:prstGeom>
        </p:spPr>
      </p:pic>
    </p:spTree>
    <p:extLst>
      <p:ext uri="{BB962C8B-B14F-4D97-AF65-F5344CB8AC3E}">
        <p14:creationId xmlns:p14="http://schemas.microsoft.com/office/powerpoint/2010/main" val="290166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58" y="365125"/>
            <a:ext cx="11883080" cy="1325563"/>
          </a:xfrm>
        </p:spPr>
        <p:txBody>
          <a:bodyPr/>
          <a:lstStyle/>
          <a:p>
            <a:r>
              <a:rPr lang="en-GB" dirty="0" smtClean="0"/>
              <a:t>Neurones </a:t>
            </a:r>
            <a:endParaRPr lang="en-GB" dirty="0"/>
          </a:p>
        </p:txBody>
      </p:sp>
      <p:sp>
        <p:nvSpPr>
          <p:cNvPr id="3" name="Content Placeholder 2"/>
          <p:cNvSpPr>
            <a:spLocks noGrp="1"/>
          </p:cNvSpPr>
          <p:nvPr>
            <p:ph idx="1"/>
          </p:nvPr>
        </p:nvSpPr>
        <p:spPr>
          <a:xfrm>
            <a:off x="164758" y="1825624"/>
            <a:ext cx="6392562" cy="4904689"/>
          </a:xfrm>
        </p:spPr>
        <p:txBody>
          <a:bodyPr>
            <a:normAutofit fontScale="92500" lnSpcReduction="10000"/>
          </a:bodyPr>
          <a:lstStyle/>
          <a:p>
            <a:r>
              <a:rPr lang="en-GB" dirty="0" smtClean="0"/>
              <a:t>Neurones are highly specialised cells, key adaptations include:</a:t>
            </a:r>
          </a:p>
          <a:p>
            <a:r>
              <a:rPr lang="en-GB" dirty="0" smtClean="0"/>
              <a:t>Long – connect different parts of the body</a:t>
            </a:r>
          </a:p>
          <a:p>
            <a:r>
              <a:rPr lang="en-GB" dirty="0" smtClean="0"/>
              <a:t>Fine branches at their tips – form connections to other neurones, receptors or effectors</a:t>
            </a:r>
          </a:p>
          <a:p>
            <a:endParaRPr lang="en-GB" dirty="0"/>
          </a:p>
          <a:p>
            <a:r>
              <a:rPr lang="en-GB" dirty="0" smtClean="0"/>
              <a:t>There are two types:</a:t>
            </a:r>
          </a:p>
          <a:p>
            <a:r>
              <a:rPr lang="en-GB" b="1" dirty="0" smtClean="0"/>
              <a:t>Sensory neurone </a:t>
            </a:r>
            <a:r>
              <a:rPr lang="en-GB" dirty="0" smtClean="0"/>
              <a:t>– connect receptors to CNS, impulses travel </a:t>
            </a:r>
            <a:r>
              <a:rPr lang="en-GB" b="1" dirty="0" smtClean="0"/>
              <a:t>towards CNS</a:t>
            </a:r>
          </a:p>
          <a:p>
            <a:r>
              <a:rPr lang="en-GB" b="1" dirty="0" smtClean="0"/>
              <a:t>Motor</a:t>
            </a:r>
            <a:r>
              <a:rPr lang="en-GB" dirty="0" smtClean="0"/>
              <a:t> – connect CNS to effectors (muscles or glands) impulses travel </a:t>
            </a:r>
            <a:r>
              <a:rPr lang="en-GB" b="1" dirty="0" smtClean="0"/>
              <a:t>away from CNS</a:t>
            </a:r>
            <a:endParaRPr lang="en-GB" b="1" dirty="0"/>
          </a:p>
        </p:txBody>
      </p:sp>
      <p:sp>
        <p:nvSpPr>
          <p:cNvPr id="4" name="Content Placeholder 2"/>
          <p:cNvSpPr txBox="1">
            <a:spLocks/>
          </p:cNvSpPr>
          <p:nvPr/>
        </p:nvSpPr>
        <p:spPr>
          <a:xfrm>
            <a:off x="6804453" y="1825624"/>
            <a:ext cx="5243385" cy="4904689"/>
          </a:xfrm>
          <a:prstGeom prst="rect">
            <a:avLst/>
          </a:prstGeom>
          <a:solidFill>
            <a:schemeClr val="accent6">
              <a:lumMod val="75000"/>
            </a:schemeClr>
          </a:solidFill>
          <a:ln w="38100">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600" dirty="0" smtClean="0"/>
              <a:t>Motor neurone </a:t>
            </a:r>
            <a:endParaRPr lang="en-GB" sz="3600" dirty="0"/>
          </a:p>
        </p:txBody>
      </p:sp>
      <p:pic>
        <p:nvPicPr>
          <p:cNvPr id="7" name="Picture 6"/>
          <p:cNvPicPr>
            <a:picLocks noChangeAspect="1"/>
          </p:cNvPicPr>
          <p:nvPr/>
        </p:nvPicPr>
        <p:blipFill>
          <a:blip r:embed="rId2"/>
          <a:stretch>
            <a:fillRect/>
          </a:stretch>
        </p:blipFill>
        <p:spPr>
          <a:xfrm>
            <a:off x="6971656" y="2555633"/>
            <a:ext cx="4908978" cy="2382563"/>
          </a:xfrm>
          <a:prstGeom prst="rect">
            <a:avLst/>
          </a:prstGeom>
        </p:spPr>
      </p:pic>
    </p:spTree>
    <p:extLst>
      <p:ext uri="{BB962C8B-B14F-4D97-AF65-F5344CB8AC3E}">
        <p14:creationId xmlns:p14="http://schemas.microsoft.com/office/powerpoint/2010/main" val="1864611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Reflex actions</a:t>
            </a:r>
            <a:endParaRPr lang="en-GB" dirty="0"/>
          </a:p>
        </p:txBody>
      </p:sp>
      <p:sp>
        <p:nvSpPr>
          <p:cNvPr id="3" name="Content Placeholder 2"/>
          <p:cNvSpPr>
            <a:spLocks noGrp="1"/>
          </p:cNvSpPr>
          <p:nvPr>
            <p:ph idx="1"/>
          </p:nvPr>
        </p:nvSpPr>
        <p:spPr/>
        <p:txBody>
          <a:bodyPr/>
          <a:lstStyle/>
          <a:p>
            <a:r>
              <a:rPr lang="en-GB" dirty="0" smtClean="0"/>
              <a:t>Reflex – automatic, rapid response to stimuli that is designed to protect the body.</a:t>
            </a:r>
          </a:p>
          <a:p>
            <a:endParaRPr lang="en-GB" dirty="0"/>
          </a:p>
          <a:p>
            <a:r>
              <a:rPr lang="en-GB" dirty="0" smtClean="0"/>
              <a:t>Reflex arc</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719" y="2900828"/>
            <a:ext cx="5146588" cy="3043415"/>
          </a:xfrm>
          <a:prstGeom prst="rect">
            <a:avLst/>
          </a:prstGeom>
        </p:spPr>
      </p:pic>
    </p:spTree>
    <p:extLst>
      <p:ext uri="{BB962C8B-B14F-4D97-AF65-F5344CB8AC3E}">
        <p14:creationId xmlns:p14="http://schemas.microsoft.com/office/powerpoint/2010/main" val="14804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Endocrine system </a:t>
            </a:r>
            <a:endParaRPr lang="en-GB" dirty="0"/>
          </a:p>
        </p:txBody>
      </p:sp>
      <p:sp>
        <p:nvSpPr>
          <p:cNvPr id="3" name="Content Placeholder 2"/>
          <p:cNvSpPr>
            <a:spLocks noGrp="1"/>
          </p:cNvSpPr>
          <p:nvPr>
            <p:ph idx="1"/>
          </p:nvPr>
        </p:nvSpPr>
        <p:spPr>
          <a:xfrm>
            <a:off x="838200" y="1825625"/>
            <a:ext cx="6633519" cy="4351338"/>
          </a:xfrm>
        </p:spPr>
        <p:txBody>
          <a:bodyPr/>
          <a:lstStyle/>
          <a:p>
            <a:r>
              <a:rPr lang="en-GB" dirty="0" smtClean="0"/>
              <a:t>Glands secrete hormones into the blood</a:t>
            </a:r>
          </a:p>
          <a:p>
            <a:endParaRPr lang="en-GB" dirty="0"/>
          </a:p>
          <a:p>
            <a:r>
              <a:rPr lang="en-GB" dirty="0" smtClean="0"/>
              <a:t>Hormones are chemical messengers and bring about response at target organs.</a:t>
            </a:r>
          </a:p>
          <a:p>
            <a:endParaRPr lang="en-GB" dirty="0"/>
          </a:p>
          <a:p>
            <a:r>
              <a:rPr lang="en-GB" dirty="0" smtClean="0"/>
              <a:t>Pituitary gland is sometimes called the master gland as it secretes hormones that help coordinate other glands and the hormones they secrete</a:t>
            </a:r>
            <a:endParaRPr lang="en-GB" dirty="0"/>
          </a:p>
        </p:txBody>
      </p:sp>
      <p:pic>
        <p:nvPicPr>
          <p:cNvPr id="4" name="Picture 3"/>
          <p:cNvPicPr>
            <a:picLocks noChangeAspect="1"/>
          </p:cNvPicPr>
          <p:nvPr/>
        </p:nvPicPr>
        <p:blipFill>
          <a:blip r:embed="rId2"/>
          <a:stretch>
            <a:fillRect/>
          </a:stretch>
        </p:blipFill>
        <p:spPr>
          <a:xfrm>
            <a:off x="7815519" y="1996281"/>
            <a:ext cx="3019425" cy="4010025"/>
          </a:xfrm>
          <a:prstGeom prst="rect">
            <a:avLst/>
          </a:prstGeom>
        </p:spPr>
      </p:pic>
    </p:spTree>
    <p:extLst>
      <p:ext uri="{BB962C8B-B14F-4D97-AF65-F5344CB8AC3E}">
        <p14:creationId xmlns:p14="http://schemas.microsoft.com/office/powerpoint/2010/main" val="4069614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Controlling blood glucose</a:t>
            </a:r>
            <a:endParaRPr lang="en-GB" dirty="0"/>
          </a:p>
        </p:txBody>
      </p:sp>
      <p:sp>
        <p:nvSpPr>
          <p:cNvPr id="3" name="Content Placeholder 2"/>
          <p:cNvSpPr>
            <a:spLocks noGrp="1"/>
          </p:cNvSpPr>
          <p:nvPr>
            <p:ph idx="1"/>
          </p:nvPr>
        </p:nvSpPr>
        <p:spPr>
          <a:xfrm>
            <a:off x="838200" y="1825625"/>
            <a:ext cx="4928286" cy="4351338"/>
          </a:xfrm>
        </p:spPr>
        <p:txBody>
          <a:bodyPr>
            <a:normAutofit fontScale="92500" lnSpcReduction="10000"/>
          </a:bodyPr>
          <a:lstStyle/>
          <a:p>
            <a:r>
              <a:rPr lang="en-GB" dirty="0" smtClean="0"/>
              <a:t>Pancreas – glandular tissues can detect blood glucose and release two hormones to control it:</a:t>
            </a:r>
          </a:p>
          <a:p>
            <a:endParaRPr lang="en-GB" dirty="0"/>
          </a:p>
          <a:p>
            <a:r>
              <a:rPr lang="en-GB" dirty="0" smtClean="0"/>
              <a:t>Insulin: hormone that cells absorb glucose from blood</a:t>
            </a:r>
          </a:p>
          <a:p>
            <a:endParaRPr lang="en-GB" dirty="0"/>
          </a:p>
          <a:p>
            <a:r>
              <a:rPr lang="en-GB" dirty="0" smtClean="0"/>
              <a:t>(Higher) Glucagon: makes cells break down glycogen into glucose and release it into the blood</a:t>
            </a:r>
            <a:endParaRPr lang="en-GB" dirty="0"/>
          </a:p>
        </p:txBody>
      </p:sp>
      <p:pic>
        <p:nvPicPr>
          <p:cNvPr id="5" name="Picture 4"/>
          <p:cNvPicPr>
            <a:picLocks noChangeAspect="1"/>
          </p:cNvPicPr>
          <p:nvPr/>
        </p:nvPicPr>
        <p:blipFill>
          <a:blip r:embed="rId2"/>
          <a:stretch>
            <a:fillRect/>
          </a:stretch>
        </p:blipFill>
        <p:spPr>
          <a:xfrm>
            <a:off x="5906529" y="1929961"/>
            <a:ext cx="5254453" cy="3944958"/>
          </a:xfrm>
          <a:prstGeom prst="rect">
            <a:avLst/>
          </a:prstGeom>
        </p:spPr>
      </p:pic>
    </p:spTree>
    <p:extLst>
      <p:ext uri="{BB962C8B-B14F-4D97-AF65-F5344CB8AC3E}">
        <p14:creationId xmlns:p14="http://schemas.microsoft.com/office/powerpoint/2010/main" val="29267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Diabetes – Type 1</a:t>
            </a:r>
            <a:endParaRPr lang="en-GB" dirty="0"/>
          </a:p>
        </p:txBody>
      </p:sp>
      <p:sp>
        <p:nvSpPr>
          <p:cNvPr id="3" name="Content Placeholder 2"/>
          <p:cNvSpPr>
            <a:spLocks noGrp="1"/>
          </p:cNvSpPr>
          <p:nvPr>
            <p:ph idx="1"/>
          </p:nvPr>
        </p:nvSpPr>
        <p:spPr/>
        <p:txBody>
          <a:bodyPr/>
          <a:lstStyle/>
          <a:p>
            <a:r>
              <a:rPr lang="en-GB" dirty="0" smtClean="0"/>
              <a:t>Pancreas does not release insulin.</a:t>
            </a:r>
          </a:p>
          <a:p>
            <a:r>
              <a:rPr lang="en-GB" dirty="0" smtClean="0"/>
              <a:t>It is caused by genetic factors or autoimmune condition</a:t>
            </a:r>
          </a:p>
          <a:p>
            <a:r>
              <a:rPr lang="en-GB" dirty="0" smtClean="0"/>
              <a:t>Results in high blood glucose </a:t>
            </a:r>
            <a:r>
              <a:rPr lang="en-GB" dirty="0" smtClean="0"/>
              <a:t>levels, </a:t>
            </a:r>
            <a:r>
              <a:rPr lang="en-GB" dirty="0" smtClean="0"/>
              <a:t>excess glucose is then urinated </a:t>
            </a:r>
            <a:r>
              <a:rPr lang="en-GB" dirty="0" smtClean="0"/>
              <a:t>out.</a:t>
            </a:r>
            <a:endParaRPr lang="en-GB" dirty="0" smtClean="0"/>
          </a:p>
          <a:p>
            <a:r>
              <a:rPr lang="en-GB" dirty="0" smtClean="0"/>
              <a:t>Symptoms include: weight loss, extreme thirst, frequent urination</a:t>
            </a:r>
          </a:p>
          <a:p>
            <a:r>
              <a:rPr lang="en-GB" dirty="0" smtClean="0"/>
              <a:t>Treatment: Insulin injections after meals and monitoring blood glucose regularly</a:t>
            </a:r>
            <a:endParaRPr lang="en-GB" dirty="0"/>
          </a:p>
        </p:txBody>
      </p:sp>
    </p:spTree>
    <p:extLst>
      <p:ext uri="{BB962C8B-B14F-4D97-AF65-F5344CB8AC3E}">
        <p14:creationId xmlns:p14="http://schemas.microsoft.com/office/powerpoint/2010/main" val="4052484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946</Words>
  <Application>Microsoft Office PowerPoint</Application>
  <PresentationFormat>Widescreen</PresentationFormat>
  <Paragraphs>158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Paper 2 Biology Coordination and Control</vt:lpstr>
      <vt:lpstr>Homeostasis </vt:lpstr>
      <vt:lpstr>Homeostasis - control</vt:lpstr>
      <vt:lpstr>Nervous system</vt:lpstr>
      <vt:lpstr>Neurones </vt:lpstr>
      <vt:lpstr>Reflex actions</vt:lpstr>
      <vt:lpstr>Endocrine system </vt:lpstr>
      <vt:lpstr>Controlling blood glucose</vt:lpstr>
      <vt:lpstr>Diabetes – Type 1</vt:lpstr>
      <vt:lpstr>Diabetes – type 2</vt:lpstr>
      <vt:lpstr>Negative feedback – higher only</vt:lpstr>
      <vt:lpstr>Human reproduction – menstrual cycle</vt:lpstr>
      <vt:lpstr>Human reproduction – menstrual cycle</vt:lpstr>
      <vt:lpstr>IVF – higher only</vt:lpstr>
      <vt:lpstr>IVF evaluation – Higher only</vt:lpstr>
      <vt:lpstr>Systems working together – higher only</vt:lpstr>
      <vt:lpstr>Contraception </vt:lpstr>
      <vt:lpstr>Contraceptives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2 Biology Coordination and Control</dc:title>
  <dc:creator>Jonathan Poulter</dc:creator>
  <cp:lastModifiedBy>PoulterJ</cp:lastModifiedBy>
  <cp:revision>18</cp:revision>
  <dcterms:created xsi:type="dcterms:W3CDTF">2018-03-13T19:58:13Z</dcterms:created>
  <dcterms:modified xsi:type="dcterms:W3CDTF">2018-03-14T09:18:57Z</dcterms:modified>
</cp:coreProperties>
</file>