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71" y="293913"/>
            <a:ext cx="11987447" cy="627467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10042"/>
            <a:ext cx="9144000" cy="2387600"/>
          </a:xfrm>
          <a:solidFill>
            <a:srgbClr val="92D050"/>
          </a:solidFill>
          <a:ln w="38100">
            <a:solidFill>
              <a:schemeClr val="tx1"/>
            </a:solidFill>
          </a:ln>
        </p:spPr>
        <p:txBody>
          <a:bodyPr anchor="b"/>
          <a:lstStyle>
            <a:lvl1pPr algn="ctr">
              <a:defRPr sz="6000">
                <a:latin typeface="Comic Sans MS" panose="030F0702030302020204" pitchFamily="66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10252"/>
            <a:ext cx="9144000" cy="1655762"/>
          </a:xfrm>
          <a:solidFill>
            <a:srgbClr val="92D050"/>
          </a:solidFill>
          <a:ln w="38100">
            <a:solidFill>
              <a:schemeClr val="tx1"/>
            </a:solidFill>
          </a:ln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E262-0E3E-46B2-9AA4-2F5BFF12AF8B}" type="datetimeFigureOut">
              <a:rPr lang="en-GB" smtClean="0"/>
              <a:t>24/01/2018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9363-6A82-45ED-B4FA-D71530304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7712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E262-0E3E-46B2-9AA4-2F5BFF12AF8B}" type="datetimeFigureOut">
              <a:rPr lang="en-GB" smtClean="0"/>
              <a:t>24/01/2018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9363-6A82-45ED-B4FA-D71530304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026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E262-0E3E-46B2-9AA4-2F5BFF12AF8B}" type="datetimeFigureOut">
              <a:rPr lang="en-GB" smtClean="0"/>
              <a:t>24/01/2018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9363-6A82-45ED-B4FA-D71530304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91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72" y="350659"/>
            <a:ext cx="11879036" cy="621793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  <a:ln w="38100">
            <a:solidFill>
              <a:schemeClr val="tx1"/>
            </a:solidFill>
          </a:ln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  <a:ln w="38100">
            <a:solidFill>
              <a:schemeClr val="tx1"/>
            </a:solidFill>
          </a:ln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  <a:lvl2pPr>
              <a:defRPr>
                <a:latin typeface="Comic Sans MS" panose="030F0702030302020204" pitchFamily="66" charset="0"/>
              </a:defRPr>
            </a:lvl2pPr>
            <a:lvl3pPr>
              <a:defRPr>
                <a:latin typeface="Comic Sans MS" panose="030F0702030302020204" pitchFamily="66" charset="0"/>
              </a:defRPr>
            </a:lvl3pPr>
            <a:lvl4pPr>
              <a:defRPr>
                <a:latin typeface="Comic Sans MS" panose="030F0702030302020204" pitchFamily="66" charset="0"/>
              </a:defRPr>
            </a:lvl4pPr>
            <a:lvl5pPr>
              <a:defRPr>
                <a:latin typeface="Comic Sans MS" panose="030F0702030302020204" pitchFamily="66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E262-0E3E-46B2-9AA4-2F5BFF12AF8B}" type="datetimeFigureOut">
              <a:rPr lang="en-GB" smtClean="0"/>
              <a:t>24/01/2018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9363-6A82-45ED-B4FA-D71530304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4175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E262-0E3E-46B2-9AA4-2F5BFF12AF8B}" type="datetimeFigureOut">
              <a:rPr lang="en-GB" smtClean="0"/>
              <a:t>24/01/2018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9363-6A82-45ED-B4FA-D71530304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4217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E262-0E3E-46B2-9AA4-2F5BFF12AF8B}" type="datetimeFigureOut">
              <a:rPr lang="en-GB" smtClean="0"/>
              <a:t>24/01/2018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9363-6A82-45ED-B4FA-D71530304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9272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E262-0E3E-46B2-9AA4-2F5BFF12AF8B}" type="datetimeFigureOut">
              <a:rPr lang="en-GB" smtClean="0"/>
              <a:t>24/01/2018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9363-6A82-45ED-B4FA-D71530304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0547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E262-0E3E-46B2-9AA4-2F5BFF12AF8B}" type="datetimeFigureOut">
              <a:rPr lang="en-GB" smtClean="0"/>
              <a:t>24/01/2018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9363-6A82-45ED-B4FA-D71530304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5943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E262-0E3E-46B2-9AA4-2F5BFF12AF8B}" type="datetimeFigureOut">
              <a:rPr lang="en-GB" smtClean="0"/>
              <a:t>24/01/2018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9363-6A82-45ED-B4FA-D71530304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6976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E262-0E3E-46B2-9AA4-2F5BFF12AF8B}" type="datetimeFigureOut">
              <a:rPr lang="en-GB" smtClean="0"/>
              <a:t>24/01/2018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9363-6A82-45ED-B4FA-D71530304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2513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E262-0E3E-46B2-9AA4-2F5BFF12AF8B}" type="datetimeFigureOut">
              <a:rPr lang="en-GB" smtClean="0"/>
              <a:t>24/01/2018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9363-6A82-45ED-B4FA-D71530304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743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8E262-0E3E-46B2-9AA4-2F5BFF12AF8B}" type="datetimeFigureOut">
              <a:rPr lang="en-GB" smtClean="0"/>
              <a:t>24/01/2018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F9363-6A82-45ED-B4FA-D71530304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6625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85713"/>
            <a:ext cx="9144000" cy="1672985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B7 Variation and Evolution- Paper2 Revision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889924"/>
            <a:ext cx="9144000" cy="1655762"/>
          </a:xfrm>
        </p:spPr>
        <p:txBody>
          <a:bodyPr/>
          <a:lstStyle/>
          <a:p>
            <a:endParaRPr lang="en-GB" dirty="0" smtClean="0"/>
          </a:p>
          <a:p>
            <a:r>
              <a:rPr lang="en-GB" sz="3600" dirty="0" smtClean="0">
                <a:latin typeface="Comic Sans MS" panose="030F0702030302020204" pitchFamily="66" charset="0"/>
              </a:rPr>
              <a:t>Key Concepts</a:t>
            </a:r>
            <a:endParaRPr lang="en-GB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9756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364480" cy="1325563"/>
          </a:xfrm>
        </p:spPr>
        <p:txBody>
          <a:bodyPr/>
          <a:lstStyle/>
          <a:p>
            <a:r>
              <a:rPr lang="en-GB" dirty="0" smtClean="0"/>
              <a:t>Variation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364480" cy="4351338"/>
          </a:xfrm>
        </p:spPr>
        <p:txBody>
          <a:bodyPr>
            <a:normAutofit fontScale="85000" lnSpcReduction="20000"/>
          </a:bodyPr>
          <a:lstStyle/>
          <a:p>
            <a:r>
              <a:rPr lang="en-GB" b="1" dirty="0" smtClean="0"/>
              <a:t>Variation </a:t>
            </a:r>
            <a:r>
              <a:rPr lang="en-GB" dirty="0" smtClean="0"/>
              <a:t>– differences between organisms or individuals (e.g. height)</a:t>
            </a:r>
          </a:p>
          <a:p>
            <a:endParaRPr lang="en-GB" dirty="0"/>
          </a:p>
          <a:p>
            <a:r>
              <a:rPr lang="en-GB" b="1" dirty="0" smtClean="0"/>
              <a:t>Genetic variation- </a:t>
            </a:r>
            <a:r>
              <a:rPr lang="en-GB" dirty="0" smtClean="0"/>
              <a:t>inherited features that are controlled by genes (e.g. eye colour)</a:t>
            </a:r>
          </a:p>
          <a:p>
            <a:endParaRPr lang="en-GB" b="1" dirty="0"/>
          </a:p>
          <a:p>
            <a:r>
              <a:rPr lang="en-GB" b="1" dirty="0" smtClean="0"/>
              <a:t>Environmental variation – </a:t>
            </a:r>
            <a:r>
              <a:rPr lang="en-GB" dirty="0" smtClean="0"/>
              <a:t>features caused your development (e.g. scars)</a:t>
            </a:r>
          </a:p>
          <a:p>
            <a:endParaRPr lang="en-GB" b="1" dirty="0"/>
          </a:p>
          <a:p>
            <a:r>
              <a:rPr lang="en-GB" b="1" dirty="0" smtClean="0"/>
              <a:t>Both – (e.g. body mass)</a:t>
            </a:r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339840" y="365125"/>
            <a:ext cx="5364480" cy="5811838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9108" y="2450592"/>
            <a:ext cx="4925943" cy="2316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7742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Natural selection and evolution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Evolution – </a:t>
            </a:r>
            <a:r>
              <a:rPr lang="en-GB" dirty="0" smtClean="0"/>
              <a:t>How organisms have changed form simple to more complex forms over millions of years</a:t>
            </a:r>
          </a:p>
          <a:p>
            <a:endParaRPr lang="en-GB" dirty="0"/>
          </a:p>
          <a:p>
            <a:r>
              <a:rPr lang="en-GB" b="1" dirty="0" smtClean="0"/>
              <a:t>Natural selection – </a:t>
            </a:r>
            <a:r>
              <a:rPr lang="en-GB" dirty="0" smtClean="0"/>
              <a:t>the process by evolution occurs where more advantageous genes increase in frequency in a population over time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4411024"/>
            <a:ext cx="5037667" cy="1490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590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Natural selection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871273" y="3642900"/>
            <a:ext cx="13858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M</a:t>
            </a:r>
            <a:r>
              <a:rPr lang="en-GB" sz="2400" b="1" dirty="0" smtClean="0"/>
              <a:t>utation</a:t>
            </a:r>
            <a:endParaRPr lang="en-GB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992624" y="2479818"/>
            <a:ext cx="3170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Disadvantageous genes</a:t>
            </a:r>
            <a:endParaRPr lang="en-GB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840224" y="3631962"/>
            <a:ext cx="28109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A</a:t>
            </a:r>
            <a:r>
              <a:rPr lang="en-GB" sz="2400" b="1" dirty="0" smtClean="0"/>
              <a:t>dvantageous genes</a:t>
            </a:r>
            <a:endParaRPr lang="en-GB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8162659" y="3631962"/>
            <a:ext cx="27923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Survive + Reproduce</a:t>
            </a:r>
            <a:endParaRPr lang="en-GB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8548629" y="4892270"/>
            <a:ext cx="20203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Pass on genes </a:t>
            </a:r>
          </a:p>
          <a:p>
            <a:r>
              <a:rPr lang="en-GB" sz="2400" b="1" dirty="0" smtClean="0"/>
              <a:t>to offspring</a:t>
            </a:r>
            <a:endParaRPr lang="en-GB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992624" y="4892269"/>
            <a:ext cx="29575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Advantageous genes</a:t>
            </a:r>
          </a:p>
          <a:p>
            <a:r>
              <a:rPr lang="en-GB" sz="2400" b="1" dirty="0" smtClean="0"/>
              <a:t>increase in </a:t>
            </a:r>
            <a:r>
              <a:rPr lang="en-GB" sz="2400" b="1" dirty="0" smtClean="0"/>
              <a:t>frequency in the population</a:t>
            </a:r>
            <a:endParaRPr lang="en-GB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9028176" y="2479817"/>
            <a:ext cx="6094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Die</a:t>
            </a:r>
            <a:endParaRPr lang="en-GB" sz="2400" b="1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721666" y="3862794"/>
            <a:ext cx="862526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7" idx="1"/>
          </p:cNvCxnSpPr>
          <p:nvPr/>
        </p:nvCxnSpPr>
        <p:spPr>
          <a:xfrm>
            <a:off x="7651186" y="3862794"/>
            <a:ext cx="511473" cy="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8339681" y="2728793"/>
            <a:ext cx="511473" cy="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5" idx="1"/>
          </p:cNvCxnSpPr>
          <p:nvPr/>
        </p:nvCxnSpPr>
        <p:spPr>
          <a:xfrm flipV="1">
            <a:off x="3913632" y="2710651"/>
            <a:ext cx="1078992" cy="1152143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9516068" y="4228564"/>
            <a:ext cx="0" cy="663705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569964" y="3433850"/>
            <a:ext cx="13580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Selection</a:t>
            </a:r>
          </a:p>
          <a:p>
            <a:r>
              <a:rPr lang="en-GB" sz="2400" b="1" dirty="0" smtClean="0"/>
              <a:t>pressure</a:t>
            </a:r>
            <a:endParaRPr lang="en-GB" sz="2400" b="1" dirty="0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2196527" y="3894792"/>
            <a:ext cx="454266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7815072" y="5307767"/>
            <a:ext cx="733557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3115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Evidence for evolution and natural selection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b="1" dirty="0" smtClean="0"/>
              <a:t>Fossils </a:t>
            </a:r>
            <a:r>
              <a:rPr lang="en-GB" dirty="0" smtClean="0"/>
              <a:t>– show organisms have changed from simple to more complex forms over millions of years</a:t>
            </a:r>
          </a:p>
          <a:p>
            <a:endParaRPr lang="en-GB" dirty="0"/>
          </a:p>
          <a:p>
            <a:r>
              <a:rPr lang="en-GB" b="1" dirty="0" smtClean="0"/>
              <a:t>Peppered moths </a:t>
            </a:r>
            <a:r>
              <a:rPr lang="en-GB" dirty="0" smtClean="0"/>
              <a:t>– show natural selection action as dark forms were selected for during the industrial revolution</a:t>
            </a:r>
          </a:p>
          <a:p>
            <a:endParaRPr lang="en-GB" dirty="0"/>
          </a:p>
          <a:p>
            <a:r>
              <a:rPr lang="en-GB" b="1" dirty="0" smtClean="0"/>
              <a:t>Antibiotic resistant bacteria </a:t>
            </a:r>
            <a:r>
              <a:rPr lang="en-GB" dirty="0" smtClean="0"/>
              <a:t>– show that bacteria have rapidly evolved resistance to the misuse of antibiotics through natural selection</a:t>
            </a:r>
          </a:p>
          <a:p>
            <a:endParaRPr lang="en-GB" dirty="0"/>
          </a:p>
          <a:p>
            <a:r>
              <a:rPr lang="en-GB" b="1" dirty="0" smtClean="0"/>
              <a:t>DNA evidence </a:t>
            </a:r>
            <a:r>
              <a:rPr lang="en-GB" dirty="0" smtClean="0"/>
              <a:t>– Shows that all organisms are related and are part of the ‘tree of life’.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3341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1108267" cy="1325563"/>
          </a:xfrm>
        </p:spPr>
        <p:txBody>
          <a:bodyPr/>
          <a:lstStyle/>
          <a:p>
            <a:r>
              <a:rPr lang="en-GB" dirty="0" smtClean="0"/>
              <a:t>Selective breeding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765800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b="1" dirty="0" smtClean="0"/>
              <a:t>Select individuals </a:t>
            </a:r>
            <a:r>
              <a:rPr lang="en-GB" dirty="0" smtClean="0"/>
              <a:t>with </a:t>
            </a:r>
            <a:r>
              <a:rPr lang="en-GB" b="1" dirty="0" smtClean="0"/>
              <a:t>required trait </a:t>
            </a:r>
            <a:r>
              <a:rPr lang="en-GB" dirty="0" smtClean="0"/>
              <a:t>and</a:t>
            </a:r>
            <a:r>
              <a:rPr lang="en-GB" b="1" dirty="0" smtClean="0"/>
              <a:t> breed </a:t>
            </a:r>
            <a:r>
              <a:rPr lang="en-GB" dirty="0" smtClean="0"/>
              <a:t>them</a:t>
            </a:r>
            <a:r>
              <a:rPr lang="en-GB" b="1" dirty="0" smtClean="0"/>
              <a:t> </a:t>
            </a:r>
            <a:r>
              <a:rPr lang="en-GB" dirty="0" smtClean="0"/>
              <a:t>(e.g. more muscle)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 smtClean="0"/>
              <a:t>Select offspring </a:t>
            </a:r>
            <a:r>
              <a:rPr lang="en-GB" dirty="0" smtClean="0"/>
              <a:t>with </a:t>
            </a:r>
            <a:r>
              <a:rPr lang="en-GB" b="1" dirty="0" smtClean="0"/>
              <a:t>required trait </a:t>
            </a:r>
            <a:r>
              <a:rPr lang="en-GB" dirty="0" smtClean="0"/>
              <a:t>(e.g. more muscle) and </a:t>
            </a:r>
            <a:r>
              <a:rPr lang="en-GB" b="1" dirty="0" smtClean="0"/>
              <a:t>breed </a:t>
            </a:r>
            <a:r>
              <a:rPr lang="en-GB" dirty="0" smtClean="0"/>
              <a:t>them.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 smtClean="0"/>
              <a:t>Repeat</a:t>
            </a:r>
            <a:r>
              <a:rPr lang="en-GB" dirty="0" smtClean="0"/>
              <a:t> over </a:t>
            </a:r>
            <a:r>
              <a:rPr lang="en-GB" b="1" dirty="0" smtClean="0"/>
              <a:t>many generations </a:t>
            </a:r>
            <a:r>
              <a:rPr lang="en-GB" dirty="0" smtClean="0"/>
              <a:t>until </a:t>
            </a:r>
            <a:r>
              <a:rPr lang="en-GB" b="1" dirty="0" smtClean="0"/>
              <a:t>all individuals</a:t>
            </a:r>
            <a:r>
              <a:rPr lang="en-GB" dirty="0" smtClean="0"/>
              <a:t> have the </a:t>
            </a:r>
            <a:r>
              <a:rPr lang="en-GB" b="1" dirty="0" smtClean="0"/>
              <a:t>desired trait</a:t>
            </a:r>
            <a:r>
              <a:rPr lang="en-GB" dirty="0" smtClean="0"/>
              <a:t> (e.g. more muscle)</a:t>
            </a: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697134" y="1825625"/>
            <a:ext cx="5249333" cy="4351338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1121" y="2794000"/>
            <a:ext cx="5010060" cy="18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7360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885267" cy="1325563"/>
          </a:xfrm>
        </p:spPr>
        <p:txBody>
          <a:bodyPr>
            <a:normAutofit/>
          </a:bodyPr>
          <a:lstStyle/>
          <a:p>
            <a:r>
              <a:rPr lang="en-GB" sz="3600" dirty="0" smtClean="0"/>
              <a:t>Genetic engineering - bacteria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024467" y="2404533"/>
            <a:ext cx="19219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Remove </a:t>
            </a:r>
            <a:r>
              <a:rPr lang="en-GB" b="1" dirty="0" smtClean="0">
                <a:latin typeface="Comic Sans MS" panose="030F0702030302020204" pitchFamily="66" charset="0"/>
              </a:rPr>
              <a:t>target gene </a:t>
            </a:r>
            <a:r>
              <a:rPr lang="en-GB" dirty="0" smtClean="0">
                <a:latin typeface="Comic Sans MS" panose="030F0702030302020204" pitchFamily="66" charset="0"/>
              </a:rPr>
              <a:t>from </a:t>
            </a:r>
          </a:p>
          <a:p>
            <a:r>
              <a:rPr lang="en-GB" b="1" dirty="0" smtClean="0">
                <a:latin typeface="Comic Sans MS" panose="030F0702030302020204" pitchFamily="66" charset="0"/>
              </a:rPr>
              <a:t>chromosome</a:t>
            </a:r>
            <a:r>
              <a:rPr lang="en-GB" dirty="0" smtClean="0">
                <a:latin typeface="Comic Sans MS" panose="030F0702030302020204" pitchFamily="66" charset="0"/>
              </a:rPr>
              <a:t> using an </a:t>
            </a:r>
            <a:r>
              <a:rPr lang="en-GB" b="1" dirty="0" smtClean="0">
                <a:latin typeface="Comic Sans MS" panose="030F0702030302020204" pitchFamily="66" charset="0"/>
              </a:rPr>
              <a:t>enzyme</a:t>
            </a:r>
            <a:endParaRPr lang="en-GB" b="1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2933" y="2404533"/>
            <a:ext cx="19219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Cut open </a:t>
            </a:r>
            <a:r>
              <a:rPr lang="en-GB" b="1" dirty="0" smtClean="0">
                <a:latin typeface="Comic Sans MS" panose="030F0702030302020204" pitchFamily="66" charset="0"/>
              </a:rPr>
              <a:t>plasmid</a:t>
            </a:r>
            <a:r>
              <a:rPr lang="en-GB" dirty="0" smtClean="0">
                <a:latin typeface="Comic Sans MS" panose="030F0702030302020204" pitchFamily="66" charset="0"/>
              </a:rPr>
              <a:t> using </a:t>
            </a:r>
            <a:r>
              <a:rPr lang="en-GB" b="1" dirty="0" smtClean="0">
                <a:latin typeface="Comic Sans MS" panose="030F0702030302020204" pitchFamily="66" charset="0"/>
              </a:rPr>
              <a:t>enzyme</a:t>
            </a:r>
            <a:endParaRPr lang="en-GB" b="1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11965" y="4095453"/>
            <a:ext cx="19219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S</a:t>
            </a:r>
            <a:r>
              <a:rPr lang="en-GB" b="1" dirty="0" smtClean="0">
                <a:latin typeface="Comic Sans MS" panose="030F0702030302020204" pitchFamily="66" charset="0"/>
              </a:rPr>
              <a:t>plice</a:t>
            </a:r>
            <a:r>
              <a:rPr lang="en-GB" dirty="0" smtClean="0">
                <a:latin typeface="Comic Sans MS" panose="030F0702030302020204" pitchFamily="66" charset="0"/>
              </a:rPr>
              <a:t> target </a:t>
            </a:r>
            <a:r>
              <a:rPr lang="en-GB" b="1" dirty="0" smtClean="0">
                <a:latin typeface="Comic Sans MS" panose="030F0702030302020204" pitchFamily="66" charset="0"/>
              </a:rPr>
              <a:t>gene</a:t>
            </a:r>
            <a:r>
              <a:rPr lang="en-GB" dirty="0" smtClean="0">
                <a:latin typeface="Comic Sans MS" panose="030F0702030302020204" pitchFamily="66" charset="0"/>
              </a:rPr>
              <a:t> in </a:t>
            </a:r>
            <a:r>
              <a:rPr lang="en-GB" b="1" dirty="0" smtClean="0">
                <a:latin typeface="Comic Sans MS" panose="030F0702030302020204" pitchFamily="66" charset="0"/>
              </a:rPr>
              <a:t>plasmid </a:t>
            </a:r>
            <a:r>
              <a:rPr lang="en-GB" dirty="0" smtClean="0">
                <a:latin typeface="Comic Sans MS" panose="030F0702030302020204" pitchFamily="66" charset="0"/>
              </a:rPr>
              <a:t>using </a:t>
            </a:r>
            <a:r>
              <a:rPr lang="en-GB" b="1" dirty="0" smtClean="0">
                <a:latin typeface="Comic Sans MS" panose="030F0702030302020204" pitchFamily="66" charset="0"/>
              </a:rPr>
              <a:t>enzyme</a:t>
            </a:r>
            <a:endParaRPr lang="en-GB" b="1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11966" y="5405085"/>
            <a:ext cx="19219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Insert </a:t>
            </a:r>
            <a:r>
              <a:rPr lang="en-GB" b="1" dirty="0" smtClean="0">
                <a:latin typeface="Comic Sans MS" panose="030F0702030302020204" pitchFamily="66" charset="0"/>
              </a:rPr>
              <a:t>plasmid</a:t>
            </a:r>
            <a:r>
              <a:rPr lang="en-GB" dirty="0" smtClean="0">
                <a:latin typeface="Comic Sans MS" panose="030F0702030302020204" pitchFamily="66" charset="0"/>
              </a:rPr>
              <a:t> into </a:t>
            </a:r>
            <a:r>
              <a:rPr lang="en-GB" b="1" dirty="0" smtClean="0">
                <a:latin typeface="Comic Sans MS" panose="030F0702030302020204" pitchFamily="66" charset="0"/>
              </a:rPr>
              <a:t>bacterium</a:t>
            </a:r>
            <a:r>
              <a:rPr lang="en-GB" dirty="0" smtClean="0">
                <a:latin typeface="Comic Sans MS" panose="030F0702030302020204" pitchFamily="66" charset="0"/>
              </a:rPr>
              <a:t> 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02399" y="2006599"/>
            <a:ext cx="19219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Remove </a:t>
            </a:r>
            <a:r>
              <a:rPr lang="en-GB" b="1" dirty="0" smtClean="0">
                <a:latin typeface="Comic Sans MS" panose="030F0702030302020204" pitchFamily="66" charset="0"/>
              </a:rPr>
              <a:t>target gene </a:t>
            </a:r>
            <a:r>
              <a:rPr lang="en-GB" dirty="0" smtClean="0">
                <a:latin typeface="Comic Sans MS" panose="030F0702030302020204" pitchFamily="66" charset="0"/>
              </a:rPr>
              <a:t>from </a:t>
            </a:r>
          </a:p>
          <a:p>
            <a:r>
              <a:rPr lang="en-GB" b="1" dirty="0" smtClean="0">
                <a:latin typeface="Comic Sans MS" panose="030F0702030302020204" pitchFamily="66" charset="0"/>
              </a:rPr>
              <a:t>chromosome</a:t>
            </a:r>
            <a:r>
              <a:rPr lang="en-GB" dirty="0" smtClean="0">
                <a:latin typeface="Comic Sans MS" panose="030F0702030302020204" pitchFamily="66" charset="0"/>
              </a:rPr>
              <a:t> using an </a:t>
            </a:r>
            <a:r>
              <a:rPr lang="en-GB" b="1" dirty="0" smtClean="0">
                <a:latin typeface="Comic Sans MS" panose="030F0702030302020204" pitchFamily="66" charset="0"/>
              </a:rPr>
              <a:t>enzyme</a:t>
            </a:r>
            <a:endParaRPr lang="en-GB" b="1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216899" y="3567342"/>
            <a:ext cx="19219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S</a:t>
            </a:r>
            <a:r>
              <a:rPr lang="en-GB" b="1" dirty="0" smtClean="0">
                <a:latin typeface="Comic Sans MS" panose="030F0702030302020204" pitchFamily="66" charset="0"/>
              </a:rPr>
              <a:t>plice</a:t>
            </a:r>
            <a:r>
              <a:rPr lang="en-GB" dirty="0" smtClean="0">
                <a:latin typeface="Comic Sans MS" panose="030F0702030302020204" pitchFamily="66" charset="0"/>
              </a:rPr>
              <a:t> target </a:t>
            </a:r>
            <a:r>
              <a:rPr lang="en-GB" b="1" dirty="0" smtClean="0">
                <a:latin typeface="Comic Sans MS" panose="030F0702030302020204" pitchFamily="66" charset="0"/>
              </a:rPr>
              <a:t>gene</a:t>
            </a:r>
            <a:r>
              <a:rPr lang="en-GB" dirty="0" smtClean="0">
                <a:latin typeface="Comic Sans MS" panose="030F0702030302020204" pitchFamily="66" charset="0"/>
              </a:rPr>
              <a:t> in </a:t>
            </a:r>
            <a:r>
              <a:rPr lang="en-GB" b="1" dirty="0" smtClean="0">
                <a:latin typeface="Comic Sans MS" panose="030F0702030302020204" pitchFamily="66" charset="0"/>
              </a:rPr>
              <a:t>chromosome </a:t>
            </a:r>
            <a:r>
              <a:rPr lang="en-GB" dirty="0" smtClean="0">
                <a:latin typeface="Comic Sans MS" panose="030F0702030302020204" pitchFamily="66" charset="0"/>
              </a:rPr>
              <a:t>using </a:t>
            </a:r>
            <a:r>
              <a:rPr lang="en-GB" b="1" dirty="0" smtClean="0">
                <a:latin typeface="Comic Sans MS" panose="030F0702030302020204" pitchFamily="66" charset="0"/>
              </a:rPr>
              <a:t>enzyme</a:t>
            </a:r>
            <a:endParaRPr lang="en-GB" b="1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216899" y="5128086"/>
            <a:ext cx="25738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Comic Sans MS" panose="030F0702030302020204" pitchFamily="66" charset="0"/>
              </a:rPr>
              <a:t>Insert modified chromosome into embryo</a:t>
            </a:r>
            <a:endParaRPr lang="en-GB" b="1" dirty="0">
              <a:latin typeface="Comic Sans MS" panose="030F0702030302020204" pitchFamily="66" charset="0"/>
            </a:endParaRPr>
          </a:p>
        </p:txBody>
      </p:sp>
      <p:cxnSp>
        <p:nvCxnSpPr>
          <p:cNvPr id="12" name="Straight Arrow Connector 11"/>
          <p:cNvCxnSpPr>
            <a:stCxn id="4" idx="2"/>
          </p:cNvCxnSpPr>
          <p:nvPr/>
        </p:nvCxnSpPr>
        <p:spPr>
          <a:xfrm>
            <a:off x="1985434" y="3604862"/>
            <a:ext cx="626531" cy="49059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6" idx="0"/>
          </p:cNvCxnSpPr>
          <p:nvPr/>
        </p:nvCxnSpPr>
        <p:spPr>
          <a:xfrm flipH="1">
            <a:off x="3572932" y="3360748"/>
            <a:ext cx="520702" cy="73470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3445934" y="5015458"/>
            <a:ext cx="8466" cy="3896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7380816" y="3307172"/>
            <a:ext cx="626531" cy="49059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8983131" y="4747853"/>
            <a:ext cx="8469" cy="46241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itle 1"/>
          <p:cNvSpPr txBox="1">
            <a:spLocks/>
          </p:cNvSpPr>
          <p:nvPr/>
        </p:nvSpPr>
        <p:spPr>
          <a:xfrm>
            <a:off x="5727697" y="365125"/>
            <a:ext cx="5630333" cy="1325563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Comic Sans MS" panose="030F0702030302020204" pitchFamily="66" charset="0"/>
                <a:ea typeface="+mj-ea"/>
                <a:cs typeface="+mj-cs"/>
              </a:defRPr>
            </a:lvl1pPr>
          </a:lstStyle>
          <a:p>
            <a:r>
              <a:rPr lang="en-GB" sz="3600" dirty="0" smtClean="0"/>
              <a:t>Genetic engineering – animal or plant</a:t>
            </a:r>
            <a:endParaRPr lang="en-GB" sz="3600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5723467" y="1825625"/>
            <a:ext cx="42333" cy="43513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4985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301</Words>
  <Application>Microsoft Office PowerPoint</Application>
  <PresentationFormat>Widescreen</PresentationFormat>
  <Paragraphs>50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Comic Sans MS</vt:lpstr>
      <vt:lpstr>Office Theme</vt:lpstr>
      <vt:lpstr>B7 Variation and Evolution- Paper2 Revision</vt:lpstr>
      <vt:lpstr>Variation </vt:lpstr>
      <vt:lpstr>Natural selection and evolution </vt:lpstr>
      <vt:lpstr>Natural selection</vt:lpstr>
      <vt:lpstr>Evidence for evolution and natural selection</vt:lpstr>
      <vt:lpstr>Selective breeding</vt:lpstr>
      <vt:lpstr>Genetic engineering - bacteria</vt:lpstr>
    </vt:vector>
  </TitlesOfParts>
  <Company>RM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PoulterJ</dc:creator>
  <cp:lastModifiedBy>PoulterJ</cp:lastModifiedBy>
  <cp:revision>36</cp:revision>
  <dcterms:created xsi:type="dcterms:W3CDTF">2017-10-30T13:32:56Z</dcterms:created>
  <dcterms:modified xsi:type="dcterms:W3CDTF">2018-01-24T08:21:42Z</dcterms:modified>
</cp:coreProperties>
</file>