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319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3" r:id="rId31"/>
    <p:sldId id="282" r:id="rId32"/>
    <p:sldId id="257" r:id="rId33"/>
    <p:sldId id="285" r:id="rId34"/>
    <p:sldId id="287" r:id="rId35"/>
    <p:sldId id="286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20" r:id="rId53"/>
    <p:sldId id="304" r:id="rId54"/>
    <p:sldId id="305" r:id="rId55"/>
    <p:sldId id="306" r:id="rId56"/>
    <p:sldId id="307" r:id="rId57"/>
    <p:sldId id="310" r:id="rId58"/>
    <p:sldId id="308" r:id="rId59"/>
    <p:sldId id="313" r:id="rId60"/>
    <p:sldId id="314" r:id="rId61"/>
    <p:sldId id="309" r:id="rId62"/>
    <p:sldId id="311" r:id="rId63"/>
    <p:sldId id="312" r:id="rId64"/>
    <p:sldId id="315" r:id="rId65"/>
    <p:sldId id="316" r:id="rId66"/>
    <p:sldId id="317" r:id="rId67"/>
    <p:sldId id="318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7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kesC" userId="S::stokesc@bourneacademy.org::16e3113b-c093-4d2a-bb1c-2d960d968e05" providerId="AD" clId="Web-{B5383563-AA51-48B1-9379-1863FBC21C60}"/>
    <pc:docChg chg="modSld">
      <pc:chgData name="StokesC" userId="S::stokesc@bourneacademy.org::16e3113b-c093-4d2a-bb1c-2d960d968e05" providerId="AD" clId="Web-{B5383563-AA51-48B1-9379-1863FBC21C60}" dt="2018-06-08T08:33:32.618" v="87" actId="20577"/>
      <pc:docMkLst>
        <pc:docMk/>
      </pc:docMkLst>
      <pc:sldChg chg="modSp">
        <pc:chgData name="StokesC" userId="S::stokesc@bourneacademy.org::16e3113b-c093-4d2a-bb1c-2d960d968e05" providerId="AD" clId="Web-{B5383563-AA51-48B1-9379-1863FBC21C60}" dt="2018-06-08T08:16:59.457" v="35" actId="20577"/>
        <pc:sldMkLst>
          <pc:docMk/>
          <pc:sldMk cId="3933261029" sldId="262"/>
        </pc:sldMkLst>
        <pc:spChg chg="mod">
          <ac:chgData name="StokesC" userId="S::stokesc@bourneacademy.org::16e3113b-c093-4d2a-bb1c-2d960d968e05" providerId="AD" clId="Web-{B5383563-AA51-48B1-9379-1863FBC21C60}" dt="2018-06-08T08:16:59.457" v="35" actId="20577"/>
          <ac:spMkLst>
            <pc:docMk/>
            <pc:sldMk cId="3933261029" sldId="262"/>
            <ac:spMk id="3" creationId="{00000000-0000-0000-0000-000000000000}"/>
          </ac:spMkLst>
        </pc:spChg>
      </pc:sldChg>
      <pc:sldChg chg="modSp">
        <pc:chgData name="StokesC" userId="S::stokesc@bourneacademy.org::16e3113b-c093-4d2a-bb1c-2d960d968e05" providerId="AD" clId="Web-{B5383563-AA51-48B1-9379-1863FBC21C60}" dt="2018-06-08T08:18:58.458" v="41" actId="20577"/>
        <pc:sldMkLst>
          <pc:docMk/>
          <pc:sldMk cId="3472781420" sldId="268"/>
        </pc:sldMkLst>
        <pc:spChg chg="mod">
          <ac:chgData name="StokesC" userId="S::stokesc@bourneacademy.org::16e3113b-c093-4d2a-bb1c-2d960d968e05" providerId="AD" clId="Web-{B5383563-AA51-48B1-9379-1863FBC21C60}" dt="2018-06-08T08:18:58.458" v="41" actId="20577"/>
          <ac:spMkLst>
            <pc:docMk/>
            <pc:sldMk cId="3472781420" sldId="268"/>
            <ac:spMk id="3" creationId="{00000000-0000-0000-0000-000000000000}"/>
          </ac:spMkLst>
        </pc:spChg>
      </pc:sldChg>
      <pc:sldChg chg="modSp">
        <pc:chgData name="StokesC" userId="S::stokesc@bourneacademy.org::16e3113b-c093-4d2a-bb1c-2d960d968e05" providerId="AD" clId="Web-{B5383563-AA51-48B1-9379-1863FBC21C60}" dt="2018-06-08T08:20:41.583" v="49" actId="20577"/>
        <pc:sldMkLst>
          <pc:docMk/>
          <pc:sldMk cId="2770548387" sldId="269"/>
        </pc:sldMkLst>
        <pc:spChg chg="mod">
          <ac:chgData name="StokesC" userId="S::stokesc@bourneacademy.org::16e3113b-c093-4d2a-bb1c-2d960d968e05" providerId="AD" clId="Web-{B5383563-AA51-48B1-9379-1863FBC21C60}" dt="2018-06-08T08:20:41.583" v="49" actId="20577"/>
          <ac:spMkLst>
            <pc:docMk/>
            <pc:sldMk cId="2770548387" sldId="269"/>
            <ac:spMk id="3" creationId="{00000000-0000-0000-0000-000000000000}"/>
          </ac:spMkLst>
        </pc:spChg>
      </pc:sldChg>
      <pc:sldChg chg="modSp">
        <pc:chgData name="StokesC" userId="S::stokesc@bourneacademy.org::16e3113b-c093-4d2a-bb1c-2d960d968e05" providerId="AD" clId="Web-{B5383563-AA51-48B1-9379-1863FBC21C60}" dt="2018-06-08T08:21:53.599" v="62" actId="20577"/>
        <pc:sldMkLst>
          <pc:docMk/>
          <pc:sldMk cId="3837637661" sldId="270"/>
        </pc:sldMkLst>
        <pc:spChg chg="mod">
          <ac:chgData name="StokesC" userId="S::stokesc@bourneacademy.org::16e3113b-c093-4d2a-bb1c-2d960d968e05" providerId="AD" clId="Web-{B5383563-AA51-48B1-9379-1863FBC21C60}" dt="2018-06-08T08:21:53.599" v="62" actId="20577"/>
          <ac:spMkLst>
            <pc:docMk/>
            <pc:sldMk cId="3837637661" sldId="270"/>
            <ac:spMk id="3" creationId="{00000000-0000-0000-0000-000000000000}"/>
          </ac:spMkLst>
        </pc:spChg>
      </pc:sldChg>
      <pc:sldChg chg="modSp">
        <pc:chgData name="StokesC" userId="S::stokesc@bourneacademy.org::16e3113b-c093-4d2a-bb1c-2d960d968e05" providerId="AD" clId="Web-{B5383563-AA51-48B1-9379-1863FBC21C60}" dt="2018-06-08T08:24:20.193" v="72" actId="20577"/>
        <pc:sldMkLst>
          <pc:docMk/>
          <pc:sldMk cId="1207336342" sldId="278"/>
        </pc:sldMkLst>
        <pc:spChg chg="mod">
          <ac:chgData name="StokesC" userId="S::stokesc@bourneacademy.org::16e3113b-c093-4d2a-bb1c-2d960d968e05" providerId="AD" clId="Web-{B5383563-AA51-48B1-9379-1863FBC21C60}" dt="2018-06-08T08:24:20.193" v="72" actId="20577"/>
          <ac:spMkLst>
            <pc:docMk/>
            <pc:sldMk cId="1207336342" sldId="278"/>
            <ac:spMk id="3" creationId="{00000000-0000-0000-0000-000000000000}"/>
          </ac:spMkLst>
        </pc:spChg>
      </pc:sldChg>
      <pc:sldChg chg="modSp">
        <pc:chgData name="StokesC" userId="S::stokesc@bourneacademy.org::16e3113b-c093-4d2a-bb1c-2d960d968e05" providerId="AD" clId="Web-{B5383563-AA51-48B1-9379-1863FBC21C60}" dt="2018-06-08T08:26:18.053" v="80" actId="20577"/>
        <pc:sldMkLst>
          <pc:docMk/>
          <pc:sldMk cId="166915342" sldId="286"/>
        </pc:sldMkLst>
        <pc:spChg chg="mod">
          <ac:chgData name="StokesC" userId="S::stokesc@bourneacademy.org::16e3113b-c093-4d2a-bb1c-2d960d968e05" providerId="AD" clId="Web-{B5383563-AA51-48B1-9379-1863FBC21C60}" dt="2018-06-08T08:26:18.053" v="80" actId="20577"/>
          <ac:spMkLst>
            <pc:docMk/>
            <pc:sldMk cId="166915342" sldId="286"/>
            <ac:spMk id="3" creationId="{00000000-0000-0000-0000-000000000000}"/>
          </ac:spMkLst>
        </pc:spChg>
      </pc:sldChg>
      <pc:sldChg chg="modSp">
        <pc:chgData name="StokesC" userId="S::stokesc@bourneacademy.org::16e3113b-c093-4d2a-bb1c-2d960d968e05" providerId="AD" clId="Web-{B5383563-AA51-48B1-9379-1863FBC21C60}" dt="2018-06-08T08:33:32.602" v="86" actId="20577"/>
        <pc:sldMkLst>
          <pc:docMk/>
          <pc:sldMk cId="4054211350" sldId="298"/>
        </pc:sldMkLst>
        <pc:spChg chg="mod">
          <ac:chgData name="StokesC" userId="S::stokesc@bourneacademy.org::16e3113b-c093-4d2a-bb1c-2d960d968e05" providerId="AD" clId="Web-{B5383563-AA51-48B1-9379-1863FBC21C60}" dt="2018-06-08T08:33:32.602" v="86" actId="20577"/>
          <ac:spMkLst>
            <pc:docMk/>
            <pc:sldMk cId="4054211350" sldId="29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F95C-04CB-4E3F-8B8B-1C028B26F549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09EC-5186-47F0-BF57-B450BF3B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8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F95C-04CB-4E3F-8B8B-1C028B26F549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09EC-5186-47F0-BF57-B450BF3B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0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F95C-04CB-4E3F-8B8B-1C028B26F549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09EC-5186-47F0-BF57-B450BF3B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06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F95C-04CB-4E3F-8B8B-1C028B26F549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09EC-5186-47F0-BF57-B450BF3B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74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F95C-04CB-4E3F-8B8B-1C028B26F549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09EC-5186-47F0-BF57-B450BF3B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49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F95C-04CB-4E3F-8B8B-1C028B26F549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09EC-5186-47F0-BF57-B450BF3B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8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F95C-04CB-4E3F-8B8B-1C028B26F549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09EC-5186-47F0-BF57-B450BF3B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24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F95C-04CB-4E3F-8B8B-1C028B26F549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09EC-5186-47F0-BF57-B450BF3B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3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F95C-04CB-4E3F-8B8B-1C028B26F549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09EC-5186-47F0-BF57-B450BF3B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43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F95C-04CB-4E3F-8B8B-1C028B26F549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09EC-5186-47F0-BF57-B450BF3B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F95C-04CB-4E3F-8B8B-1C028B26F549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09EC-5186-47F0-BF57-B450BF3B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19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FF95C-04CB-4E3F-8B8B-1C028B26F549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F09EC-5186-47F0-BF57-B450BF3B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23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LHz2Ea10M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m02i4vEi5Q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874" y="1427163"/>
            <a:ext cx="9144000" cy="2387600"/>
          </a:xfrm>
        </p:spPr>
        <p:txBody>
          <a:bodyPr/>
          <a:lstStyle/>
          <a:p>
            <a:r>
              <a:rPr lang="en-GB" dirty="0"/>
              <a:t>Biology Paper 2 Crammer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318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 - Higher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blood glucose is too high what hormone is released?</a:t>
            </a:r>
          </a:p>
          <a:p>
            <a:r>
              <a:rPr lang="en-GB" i="1" dirty="0"/>
              <a:t>Glucagon</a:t>
            </a:r>
          </a:p>
          <a:p>
            <a:r>
              <a:rPr lang="en-GB" dirty="0"/>
              <a:t>What does glucagon do?</a:t>
            </a:r>
          </a:p>
          <a:p>
            <a:r>
              <a:rPr lang="en-GB" i="1" dirty="0"/>
              <a:t>Causes glycogen to be broken down into glucose which is released into the blood</a:t>
            </a:r>
          </a:p>
          <a:p>
            <a:r>
              <a:rPr lang="en-GB" dirty="0"/>
              <a:t>What is the action of insulin and glucagon referred to as?</a:t>
            </a:r>
          </a:p>
          <a:p>
            <a:r>
              <a:rPr lang="en-GB" i="1" dirty="0"/>
              <a:t>Negative feedback</a:t>
            </a:r>
          </a:p>
        </p:txBody>
      </p:sp>
    </p:spTree>
    <p:extLst>
      <p:ext uri="{BB962C8B-B14F-4D97-AF65-F5344CB8AC3E}">
        <p14:creationId xmlns:p14="http://schemas.microsoft.com/office/powerpoint/2010/main" val="26149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type 1 diabetes?</a:t>
            </a:r>
          </a:p>
          <a:p>
            <a:r>
              <a:rPr lang="en-GB" i="1" dirty="0"/>
              <a:t>When the pancreas does not produce insulin</a:t>
            </a:r>
          </a:p>
          <a:p>
            <a:r>
              <a:rPr lang="en-GB" dirty="0"/>
              <a:t>What does this cause?</a:t>
            </a:r>
          </a:p>
          <a:p>
            <a:r>
              <a:rPr lang="en-GB" i="1" dirty="0"/>
              <a:t>Uncontrolled high blood glucose </a:t>
            </a:r>
          </a:p>
          <a:p>
            <a:r>
              <a:rPr lang="en-GB" dirty="0"/>
              <a:t>What are the symptoms of type 1?</a:t>
            </a:r>
          </a:p>
          <a:p>
            <a:r>
              <a:rPr lang="en-GB" i="1" dirty="0"/>
              <a:t>Frequent urination, thirst, fatigue, weight loss</a:t>
            </a:r>
          </a:p>
          <a:p>
            <a:r>
              <a:rPr lang="en-GB" dirty="0"/>
              <a:t>How is type 1 diabetes controlled?</a:t>
            </a:r>
          </a:p>
          <a:p>
            <a:r>
              <a:rPr lang="en-GB" i="1" dirty="0"/>
              <a:t>Insulin injections</a:t>
            </a:r>
          </a:p>
        </p:txBody>
      </p:sp>
    </p:spTree>
    <p:extLst>
      <p:ext uri="{BB962C8B-B14F-4D97-AF65-F5344CB8AC3E}">
        <p14:creationId xmlns:p14="http://schemas.microsoft.com/office/powerpoint/2010/main" val="412070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type 2 diabetes?</a:t>
            </a:r>
          </a:p>
          <a:p>
            <a:r>
              <a:rPr lang="en-GB" i="1" dirty="0"/>
              <a:t>Body cells no longer respond to insulin</a:t>
            </a:r>
          </a:p>
          <a:p>
            <a:r>
              <a:rPr lang="en-GB" dirty="0"/>
              <a:t>What is a major risk factor for type 2?</a:t>
            </a:r>
          </a:p>
          <a:p>
            <a:r>
              <a:rPr lang="en-GB" i="1" dirty="0"/>
              <a:t>Obesity</a:t>
            </a:r>
          </a:p>
          <a:p>
            <a:r>
              <a:rPr lang="en-GB" dirty="0"/>
              <a:t>How can it be controlled?</a:t>
            </a:r>
          </a:p>
          <a:p>
            <a:r>
              <a:rPr lang="en-GB" i="1" dirty="0"/>
              <a:t>Carbohydrate controlled diet</a:t>
            </a:r>
          </a:p>
          <a:p>
            <a:r>
              <a:rPr lang="en-GB" i="1" dirty="0"/>
              <a:t>Exercise</a:t>
            </a:r>
          </a:p>
          <a:p>
            <a:r>
              <a:rPr lang="en-GB" i="1" dirty="0"/>
              <a:t>Drugs</a:t>
            </a:r>
          </a:p>
        </p:txBody>
      </p:sp>
    </p:spTree>
    <p:extLst>
      <p:ext uri="{BB962C8B-B14F-4D97-AF65-F5344CB8AC3E}">
        <p14:creationId xmlns:p14="http://schemas.microsoft.com/office/powerpoint/2010/main" val="73717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What are the two main reproductive hormones in humans?</a:t>
            </a:r>
          </a:p>
          <a:p>
            <a:r>
              <a:rPr lang="en-GB" i="1" dirty="0"/>
              <a:t>Oestrogen and testosterone </a:t>
            </a:r>
          </a:p>
          <a:p>
            <a:r>
              <a:rPr lang="en-GB" dirty="0"/>
              <a:t>What do these two hormones cause in puberty?</a:t>
            </a:r>
          </a:p>
          <a:p>
            <a:r>
              <a:rPr lang="en-GB" i="1" dirty="0"/>
              <a:t>Secondary sexual characteristics </a:t>
            </a:r>
          </a:p>
          <a:p>
            <a:r>
              <a:rPr lang="en-GB" dirty="0"/>
              <a:t>Where is testosterone produced?</a:t>
            </a:r>
          </a:p>
          <a:p>
            <a:r>
              <a:rPr lang="en-GB" i="1" dirty="0"/>
              <a:t>Testes</a:t>
            </a:r>
          </a:p>
          <a:p>
            <a:r>
              <a:rPr lang="en-GB" dirty="0"/>
              <a:t>What does testosterone do?</a:t>
            </a:r>
          </a:p>
          <a:p>
            <a:r>
              <a:rPr lang="en-GB" i="1" dirty="0"/>
              <a:t>Sperm production</a:t>
            </a:r>
          </a:p>
        </p:txBody>
      </p:sp>
    </p:spTree>
    <p:extLst>
      <p:ext uri="{BB962C8B-B14F-4D97-AF65-F5344CB8AC3E}">
        <p14:creationId xmlns:p14="http://schemas.microsoft.com/office/powerpoint/2010/main" val="347278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/>
              <a:t>What is the menstrual cycle?</a:t>
            </a:r>
          </a:p>
          <a:p>
            <a:r>
              <a:rPr lang="en-GB" i="1" dirty="0"/>
              <a:t>Hormone controlled cycle that prepares the female reproductive system for pregnancy.</a:t>
            </a:r>
          </a:p>
          <a:p>
            <a:r>
              <a:rPr lang="en-GB" dirty="0"/>
              <a:t>What does FSH do?</a:t>
            </a:r>
          </a:p>
          <a:p>
            <a:r>
              <a:rPr lang="en-GB" i="1" dirty="0"/>
              <a:t>Follicle stimulating hormone causes eggs to mature</a:t>
            </a:r>
          </a:p>
          <a:p>
            <a:r>
              <a:rPr lang="en-GB" dirty="0"/>
              <a:t>Where is it produced?</a:t>
            </a:r>
          </a:p>
          <a:p>
            <a:r>
              <a:rPr lang="en-GB" i="1" dirty="0"/>
              <a:t>Pituitary gland</a:t>
            </a:r>
          </a:p>
          <a:p>
            <a:r>
              <a:rPr lang="en-GB" dirty="0"/>
              <a:t>What does LH do?</a:t>
            </a:r>
          </a:p>
          <a:p>
            <a:r>
              <a:rPr lang="en-GB" i="1" dirty="0"/>
              <a:t>Luteinising hormone causes eggs to be released (ovulation)</a:t>
            </a:r>
          </a:p>
        </p:txBody>
      </p:sp>
    </p:spTree>
    <p:extLst>
      <p:ext uri="{BB962C8B-B14F-4D97-AF65-F5344CB8AC3E}">
        <p14:creationId xmlns:p14="http://schemas.microsoft.com/office/powerpoint/2010/main" val="277054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dirty="0"/>
              <a:t>Where is LH produced?</a:t>
            </a:r>
          </a:p>
          <a:p>
            <a:r>
              <a:rPr lang="en-GB" i="1" dirty="0"/>
              <a:t>Pituitary gland </a:t>
            </a:r>
          </a:p>
          <a:p>
            <a:r>
              <a:rPr lang="en-GB" dirty="0"/>
              <a:t>What does oestrogen do?</a:t>
            </a:r>
          </a:p>
          <a:p>
            <a:r>
              <a:rPr lang="en-GB" i="1" dirty="0"/>
              <a:t>Causes uterus lining to thicken</a:t>
            </a:r>
          </a:p>
          <a:p>
            <a:r>
              <a:rPr lang="en-GB" dirty="0"/>
              <a:t>Where is oestrogen produced?</a:t>
            </a:r>
          </a:p>
          <a:p>
            <a:r>
              <a:rPr lang="en-GB" i="1" dirty="0"/>
              <a:t>Ovaries</a:t>
            </a:r>
          </a:p>
          <a:p>
            <a:r>
              <a:rPr lang="en-GB" dirty="0"/>
              <a:t>What does progesterone do?</a:t>
            </a:r>
          </a:p>
          <a:p>
            <a:r>
              <a:rPr lang="en-GB" i="1" dirty="0"/>
              <a:t>Maintains uterus lining</a:t>
            </a:r>
          </a:p>
          <a:p>
            <a:r>
              <a:rPr lang="en-GB" dirty="0"/>
              <a:t>Where is progesterone produced?</a:t>
            </a:r>
          </a:p>
          <a:p>
            <a:r>
              <a:rPr lang="en-GB" i="1" dirty="0"/>
              <a:t>ovaries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3763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 - Higher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does FSH affect oestrogen?</a:t>
            </a:r>
          </a:p>
          <a:p>
            <a:r>
              <a:rPr lang="en-GB" i="1" dirty="0"/>
              <a:t>Stimulates oestrogen production</a:t>
            </a:r>
          </a:p>
          <a:p>
            <a:r>
              <a:rPr lang="en-GB" dirty="0"/>
              <a:t>How does oestrogen affect FSH?</a:t>
            </a:r>
          </a:p>
          <a:p>
            <a:r>
              <a:rPr lang="en-GB" i="1" dirty="0"/>
              <a:t>Inhibits FSH</a:t>
            </a:r>
          </a:p>
          <a:p>
            <a:r>
              <a:rPr lang="en-GB" dirty="0"/>
              <a:t>How does Oestrogen affect LH?</a:t>
            </a:r>
          </a:p>
          <a:p>
            <a:r>
              <a:rPr lang="en-GB" i="1" dirty="0"/>
              <a:t>Stimulates its production</a:t>
            </a:r>
          </a:p>
          <a:p>
            <a:r>
              <a:rPr lang="en-GB" dirty="0"/>
              <a:t>How does progesterone affect LH?</a:t>
            </a:r>
          </a:p>
          <a:p>
            <a:r>
              <a:rPr lang="en-GB" i="1" dirty="0"/>
              <a:t>Inhibits it</a:t>
            </a:r>
          </a:p>
        </p:txBody>
      </p:sp>
    </p:spTree>
    <p:extLst>
      <p:ext uri="{BB962C8B-B14F-4D97-AF65-F5344CB8AC3E}">
        <p14:creationId xmlns:p14="http://schemas.microsoft.com/office/powerpoint/2010/main" val="236466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are the two main types of contraceptive?</a:t>
            </a:r>
          </a:p>
          <a:p>
            <a:r>
              <a:rPr lang="en-GB" i="1" dirty="0"/>
              <a:t>Barrier methods and hormonal methods</a:t>
            </a:r>
          </a:p>
          <a:p>
            <a:r>
              <a:rPr lang="en-GB" dirty="0"/>
              <a:t>What do oral contraceptives contain?</a:t>
            </a:r>
          </a:p>
          <a:p>
            <a:r>
              <a:rPr lang="en-GB" i="1" dirty="0"/>
              <a:t>Combi – oestrogen and progesterone and progesterone only pill</a:t>
            </a:r>
          </a:p>
          <a:p>
            <a:r>
              <a:rPr lang="en-GB" dirty="0"/>
              <a:t>How do oral contraceptives work?</a:t>
            </a:r>
          </a:p>
          <a:p>
            <a:r>
              <a:rPr lang="en-GB" i="1" dirty="0"/>
              <a:t>Inhibit FSH so no eggs mature</a:t>
            </a:r>
          </a:p>
          <a:p>
            <a:r>
              <a:rPr lang="en-GB" dirty="0"/>
              <a:t>How else can hormonal methods be used?</a:t>
            </a:r>
          </a:p>
          <a:p>
            <a:r>
              <a:rPr lang="en-GB" i="1" dirty="0"/>
              <a:t>Implant, injection or skin patch</a:t>
            </a:r>
          </a:p>
        </p:txBody>
      </p:sp>
    </p:spTree>
    <p:extLst>
      <p:ext uri="{BB962C8B-B14F-4D97-AF65-F5344CB8AC3E}">
        <p14:creationId xmlns:p14="http://schemas.microsoft.com/office/powerpoint/2010/main" val="50266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What are the two most common types of barrier method used?</a:t>
            </a:r>
          </a:p>
          <a:p>
            <a:r>
              <a:rPr lang="en-GB" i="1" dirty="0"/>
              <a:t>Condom</a:t>
            </a:r>
          </a:p>
          <a:p>
            <a:r>
              <a:rPr lang="en-GB" dirty="0"/>
              <a:t>Diaphragm </a:t>
            </a:r>
          </a:p>
          <a:p>
            <a:r>
              <a:rPr lang="en-GB" dirty="0"/>
              <a:t>What is an IUD?</a:t>
            </a:r>
          </a:p>
          <a:p>
            <a:r>
              <a:rPr lang="en-GB" i="1" dirty="0"/>
              <a:t>Intrauterine device</a:t>
            </a:r>
          </a:p>
          <a:p>
            <a:r>
              <a:rPr lang="en-GB" dirty="0"/>
              <a:t>How do IUD’s work?</a:t>
            </a:r>
          </a:p>
          <a:p>
            <a:r>
              <a:rPr lang="en-GB" i="1" dirty="0"/>
              <a:t>Prevent embryo implanting into the uterus</a:t>
            </a:r>
          </a:p>
          <a:p>
            <a:r>
              <a:rPr lang="en-GB" dirty="0"/>
              <a:t>What contraceptive method is 100% effective</a:t>
            </a:r>
          </a:p>
          <a:p>
            <a:r>
              <a:rPr lang="en-GB" i="1" dirty="0"/>
              <a:t>Surgical </a:t>
            </a:r>
            <a:r>
              <a:rPr lang="en-GB" i="1" dirty="0" err="1"/>
              <a:t>sterilsiation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5827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 - Higher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do fertility drugs contain?</a:t>
            </a:r>
          </a:p>
          <a:p>
            <a:r>
              <a:rPr lang="en-GB" i="1" dirty="0"/>
              <a:t>FSH and LH – stimulates maturation of many eggs</a:t>
            </a:r>
          </a:p>
          <a:p>
            <a:r>
              <a:rPr lang="en-GB" dirty="0"/>
              <a:t>What does IVF involve?</a:t>
            </a:r>
          </a:p>
          <a:p>
            <a:r>
              <a:rPr lang="en-GB" i="1" dirty="0"/>
              <a:t>Fertility drugs given – stimulates egg production</a:t>
            </a:r>
          </a:p>
          <a:p>
            <a:r>
              <a:rPr lang="en-GB" i="1" dirty="0"/>
              <a:t>Eggs collected and mixed with sperm in the lab</a:t>
            </a:r>
          </a:p>
          <a:p>
            <a:r>
              <a:rPr lang="en-GB" i="1" dirty="0"/>
              <a:t>Fertilised eggs develop into embryos</a:t>
            </a:r>
          </a:p>
          <a:p>
            <a:r>
              <a:rPr lang="en-GB" i="1" dirty="0"/>
              <a:t>Embryos inserted into mothers uterus</a:t>
            </a:r>
          </a:p>
          <a:p>
            <a:r>
              <a:rPr lang="en-GB" dirty="0"/>
              <a:t>What are the problems of IVF?</a:t>
            </a:r>
          </a:p>
          <a:p>
            <a:r>
              <a:rPr lang="en-GB" i="1" dirty="0"/>
              <a:t>Emotionally and physically stressful, low success rate, can lead to multiple births –risk to babies and mother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1669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6" y="365125"/>
            <a:ext cx="11081084" cy="1325563"/>
          </a:xfrm>
        </p:spPr>
        <p:txBody>
          <a:bodyPr/>
          <a:lstStyle/>
          <a:p>
            <a:r>
              <a:rPr lang="en-GB" dirty="0"/>
              <a:t>Homeostasis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16" y="1825625"/>
            <a:ext cx="11081084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does homeostasis mean?</a:t>
            </a:r>
          </a:p>
          <a:p>
            <a:r>
              <a:rPr lang="en-GB" i="1" dirty="0"/>
              <a:t>Maintaining a constant internal environment this provides optimum conditions for enzyme action and for cell functions.</a:t>
            </a:r>
          </a:p>
          <a:p>
            <a:r>
              <a:rPr lang="en-GB" dirty="0"/>
              <a:t>What does the human body need to control (3)</a:t>
            </a:r>
          </a:p>
          <a:p>
            <a:r>
              <a:rPr lang="en-GB" i="1" dirty="0"/>
              <a:t>Blood glucose concentration, body temperature and water levels</a:t>
            </a:r>
          </a:p>
          <a:p>
            <a:r>
              <a:rPr lang="en-GB" dirty="0"/>
              <a:t>What two systems are used to control the body?</a:t>
            </a:r>
          </a:p>
          <a:p>
            <a:r>
              <a:rPr lang="en-GB" i="1" dirty="0"/>
              <a:t>Nervous system and endocrine system</a:t>
            </a:r>
          </a:p>
          <a:p>
            <a:r>
              <a:rPr lang="en-GB" dirty="0"/>
              <a:t>What do all control systems include? (3)</a:t>
            </a:r>
          </a:p>
          <a:p>
            <a:r>
              <a:rPr lang="en-GB" i="1" dirty="0"/>
              <a:t>Receptor cells, coordinators and effectors</a:t>
            </a:r>
          </a:p>
        </p:txBody>
      </p:sp>
    </p:spTree>
    <p:extLst>
      <p:ext uri="{BB962C8B-B14F-4D97-AF65-F5344CB8AC3E}">
        <p14:creationId xmlns:p14="http://schemas.microsoft.com/office/powerpoint/2010/main" val="39603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 – higher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thyroxine do?</a:t>
            </a:r>
          </a:p>
          <a:p>
            <a:r>
              <a:rPr lang="en-GB" i="1" dirty="0"/>
              <a:t>Controls metabolic rate</a:t>
            </a:r>
          </a:p>
          <a:p>
            <a:r>
              <a:rPr lang="en-GB" dirty="0"/>
              <a:t>How is thyroxine controlled?</a:t>
            </a:r>
          </a:p>
          <a:p>
            <a:r>
              <a:rPr lang="en-GB" i="1" dirty="0"/>
              <a:t>Negative feedback – pituitary gland </a:t>
            </a:r>
          </a:p>
          <a:p>
            <a:r>
              <a:rPr lang="en-GB" dirty="0"/>
              <a:t>What does adrenaline do?</a:t>
            </a:r>
          </a:p>
          <a:p>
            <a:r>
              <a:rPr lang="en-GB" i="1" dirty="0"/>
              <a:t>Increase heart rate so more glucose and oxygen reach the muscles for a fight or flight response</a:t>
            </a:r>
          </a:p>
        </p:txBody>
      </p:sp>
    </p:spTree>
    <p:extLst>
      <p:ext uri="{BB962C8B-B14F-4D97-AF65-F5344CB8AC3E}">
        <p14:creationId xmlns:p14="http://schemas.microsoft.com/office/powerpoint/2010/main" val="422695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What are the two typed of cell division called?</a:t>
            </a:r>
          </a:p>
          <a:p>
            <a:r>
              <a:rPr lang="en-GB" i="1" dirty="0"/>
              <a:t>Mitosis and meiosis</a:t>
            </a:r>
          </a:p>
          <a:p>
            <a:r>
              <a:rPr lang="en-GB" dirty="0"/>
              <a:t>What is mitosis for?</a:t>
            </a:r>
          </a:p>
          <a:p>
            <a:r>
              <a:rPr lang="en-GB" i="1" dirty="0"/>
              <a:t>Production of 2 identical daughter cells for growth and repair</a:t>
            </a:r>
          </a:p>
          <a:p>
            <a:r>
              <a:rPr lang="en-GB" dirty="0"/>
              <a:t>What is meiosis for?</a:t>
            </a:r>
          </a:p>
          <a:p>
            <a:r>
              <a:rPr lang="en-GB" i="1" dirty="0"/>
              <a:t>Produces 4 gamete cells, that have half the DNA and each has genetic variation </a:t>
            </a:r>
          </a:p>
          <a:p>
            <a:r>
              <a:rPr lang="en-GB" dirty="0"/>
              <a:t>How does sexual reproduction lead to genetic variation?</a:t>
            </a:r>
          </a:p>
          <a:p>
            <a:r>
              <a:rPr lang="en-GB" i="1" dirty="0"/>
              <a:t>Mixing of genetic information from both parents</a:t>
            </a:r>
          </a:p>
        </p:txBody>
      </p:sp>
    </p:spTree>
    <p:extLst>
      <p:ext uri="{BB962C8B-B14F-4D97-AF65-F5344CB8AC3E}">
        <p14:creationId xmlns:p14="http://schemas.microsoft.com/office/powerpoint/2010/main" val="96587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many sets of chromosomes are there in a body cell</a:t>
            </a:r>
          </a:p>
          <a:p>
            <a:r>
              <a:rPr lang="en-GB" i="1" dirty="0"/>
              <a:t>2</a:t>
            </a:r>
          </a:p>
          <a:p>
            <a:r>
              <a:rPr lang="en-GB" dirty="0"/>
              <a:t>How many sets of chromosomes are there in gametes?</a:t>
            </a:r>
          </a:p>
          <a:p>
            <a:r>
              <a:rPr lang="en-GB" i="1" dirty="0"/>
              <a:t>1</a:t>
            </a:r>
          </a:p>
          <a:p>
            <a:r>
              <a:rPr lang="en-GB" dirty="0"/>
              <a:t>How many sets of chromosomes are there in a fertilised egg</a:t>
            </a:r>
          </a:p>
          <a:p>
            <a:r>
              <a:rPr lang="en-GB" i="1" dirty="0"/>
              <a:t>2</a:t>
            </a:r>
          </a:p>
          <a:p>
            <a:r>
              <a:rPr lang="en-GB" dirty="0"/>
              <a:t>What is the name given when an egg and sperm cell fuse?</a:t>
            </a:r>
          </a:p>
          <a:p>
            <a:r>
              <a:rPr lang="en-GB" i="1" dirty="0"/>
              <a:t>fertilisation</a:t>
            </a:r>
          </a:p>
        </p:txBody>
      </p:sp>
    </p:spTree>
    <p:extLst>
      <p:ext uri="{BB962C8B-B14F-4D97-AF65-F5344CB8AC3E}">
        <p14:creationId xmlns:p14="http://schemas.microsoft.com/office/powerpoint/2010/main" val="338334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dirty="0"/>
              <a:t>Can you describe the structure of DNA?</a:t>
            </a:r>
          </a:p>
          <a:p>
            <a:r>
              <a:rPr lang="en-GB" i="1" dirty="0"/>
              <a:t>Polymer</a:t>
            </a:r>
          </a:p>
          <a:p>
            <a:r>
              <a:rPr lang="en-GB" i="1" dirty="0"/>
              <a:t>Double helix</a:t>
            </a:r>
          </a:p>
          <a:p>
            <a:r>
              <a:rPr lang="en-GB" i="1" dirty="0"/>
              <a:t>Made of two strands</a:t>
            </a:r>
          </a:p>
          <a:p>
            <a:r>
              <a:rPr lang="en-GB" dirty="0"/>
              <a:t>DNA is coiled up to form what structures?</a:t>
            </a:r>
          </a:p>
          <a:p>
            <a:r>
              <a:rPr lang="en-GB" i="1" dirty="0"/>
              <a:t>Chromosomes</a:t>
            </a:r>
          </a:p>
          <a:p>
            <a:r>
              <a:rPr lang="en-GB" dirty="0"/>
              <a:t>Where are chromosomes stored in a cell?</a:t>
            </a:r>
          </a:p>
          <a:p>
            <a:r>
              <a:rPr lang="en-GB" i="1" dirty="0"/>
              <a:t>Nucleus</a:t>
            </a:r>
          </a:p>
          <a:p>
            <a:r>
              <a:rPr lang="en-GB" dirty="0"/>
              <a:t>How many chromosomes are there in a human body cell?</a:t>
            </a:r>
          </a:p>
          <a:p>
            <a:r>
              <a:rPr lang="en-GB" i="1" dirty="0"/>
              <a:t>46 in 23 pairs</a:t>
            </a:r>
          </a:p>
        </p:txBody>
      </p:sp>
    </p:spTree>
    <p:extLst>
      <p:ext uri="{BB962C8B-B14F-4D97-AF65-F5344CB8AC3E}">
        <p14:creationId xmlns:p14="http://schemas.microsoft.com/office/powerpoint/2010/main" val="120733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9554"/>
          </a:xfrm>
        </p:spPr>
        <p:txBody>
          <a:bodyPr>
            <a:normAutofit/>
          </a:bodyPr>
          <a:lstStyle/>
          <a:p>
            <a:r>
              <a:rPr lang="en-GB" dirty="0"/>
              <a:t>What is a gene</a:t>
            </a:r>
          </a:p>
          <a:p>
            <a:r>
              <a:rPr lang="en-GB" i="1" dirty="0"/>
              <a:t>Short section of DNA that codes for a particular protein</a:t>
            </a:r>
          </a:p>
          <a:p>
            <a:r>
              <a:rPr lang="en-GB" dirty="0"/>
              <a:t>What is a genome?</a:t>
            </a:r>
          </a:p>
          <a:p>
            <a:r>
              <a:rPr lang="en-GB" i="1" dirty="0"/>
              <a:t>The entire genetic material of an organism</a:t>
            </a:r>
          </a:p>
          <a:p>
            <a:r>
              <a:rPr lang="en-GB" dirty="0"/>
              <a:t>Why is the study of the human genome important?</a:t>
            </a:r>
          </a:p>
          <a:p>
            <a:r>
              <a:rPr lang="en-GB" i="1" dirty="0"/>
              <a:t>Search for genes linked to disease</a:t>
            </a:r>
          </a:p>
          <a:p>
            <a:r>
              <a:rPr lang="en-GB" i="1" dirty="0"/>
              <a:t>Understanding and finding treatments for inherited disorders</a:t>
            </a:r>
          </a:p>
          <a:p>
            <a:r>
              <a:rPr lang="en-GB" i="1" dirty="0"/>
              <a:t>Tracing human migration patterns in the past</a:t>
            </a:r>
          </a:p>
        </p:txBody>
      </p:sp>
    </p:spTree>
    <p:extLst>
      <p:ext uri="{BB962C8B-B14F-4D97-AF65-F5344CB8AC3E}">
        <p14:creationId xmlns:p14="http://schemas.microsoft.com/office/powerpoint/2010/main" val="429355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an allele?</a:t>
            </a:r>
          </a:p>
          <a:p>
            <a:r>
              <a:rPr lang="en-GB" i="1" dirty="0"/>
              <a:t>Particular version of a gene D or d</a:t>
            </a:r>
          </a:p>
          <a:p>
            <a:r>
              <a:rPr lang="en-GB" dirty="0"/>
              <a:t>What is a dominant allele?</a:t>
            </a:r>
          </a:p>
          <a:p>
            <a:r>
              <a:rPr lang="en-GB" i="1" dirty="0"/>
              <a:t>Only one version of the allele required for the characteristic to be expressed in the phenotype (DD or </a:t>
            </a:r>
            <a:r>
              <a:rPr lang="en-GB" i="1" dirty="0" err="1"/>
              <a:t>Dd</a:t>
            </a:r>
            <a:r>
              <a:rPr lang="en-GB" i="1" dirty="0"/>
              <a:t>)</a:t>
            </a:r>
          </a:p>
          <a:p>
            <a:r>
              <a:rPr lang="en-GB" dirty="0"/>
              <a:t>What is a recessive allele?</a:t>
            </a:r>
          </a:p>
          <a:p>
            <a:r>
              <a:rPr lang="en-GB" i="1" dirty="0"/>
              <a:t>Need two copies of the allele for the characteristic to be expressed in the phenotype (</a:t>
            </a:r>
            <a:r>
              <a:rPr lang="en-GB" i="1" dirty="0" err="1"/>
              <a:t>dd</a:t>
            </a:r>
            <a:r>
              <a:rPr lang="en-GB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062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does genotype mean?</a:t>
            </a:r>
          </a:p>
          <a:p>
            <a:r>
              <a:rPr lang="en-GB" i="1" dirty="0"/>
              <a:t>The two alleles that an individual has (DD, </a:t>
            </a:r>
            <a:r>
              <a:rPr lang="en-GB" i="1" dirty="0" err="1"/>
              <a:t>Dd</a:t>
            </a:r>
            <a:r>
              <a:rPr lang="en-GB" i="1" dirty="0"/>
              <a:t> or </a:t>
            </a:r>
            <a:r>
              <a:rPr lang="en-GB" i="1" dirty="0" err="1"/>
              <a:t>dd</a:t>
            </a:r>
            <a:r>
              <a:rPr lang="en-GB" i="1" dirty="0"/>
              <a:t>)</a:t>
            </a:r>
          </a:p>
          <a:p>
            <a:r>
              <a:rPr lang="en-GB" dirty="0"/>
              <a:t>What does phenotype mean?</a:t>
            </a:r>
          </a:p>
          <a:p>
            <a:r>
              <a:rPr lang="en-GB" i="1" dirty="0"/>
              <a:t>The physical expression of the genotype such as flower colour (e.g. red or white flowers) </a:t>
            </a:r>
          </a:p>
          <a:p>
            <a:r>
              <a:rPr lang="en-GB" dirty="0"/>
              <a:t>What does homozygous mean?</a:t>
            </a:r>
          </a:p>
          <a:p>
            <a:r>
              <a:rPr lang="en-GB" i="1" dirty="0"/>
              <a:t>Both alleles are the same (DD or </a:t>
            </a:r>
            <a:r>
              <a:rPr lang="en-GB" i="1" dirty="0" err="1"/>
              <a:t>dd</a:t>
            </a:r>
            <a:r>
              <a:rPr lang="en-GB" i="1" dirty="0"/>
              <a:t>)</a:t>
            </a:r>
          </a:p>
          <a:p>
            <a:r>
              <a:rPr lang="en-GB" dirty="0"/>
              <a:t>What does heterozygous mean?</a:t>
            </a:r>
          </a:p>
          <a:p>
            <a:r>
              <a:rPr lang="en-GB" i="1" dirty="0"/>
              <a:t>Two different alleles present (</a:t>
            </a:r>
            <a:r>
              <a:rPr lang="en-GB" i="1" dirty="0" err="1"/>
              <a:t>Dd</a:t>
            </a:r>
            <a:r>
              <a:rPr lang="en-GB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555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2059"/>
          </a:xfrm>
        </p:spPr>
        <p:txBody>
          <a:bodyPr/>
          <a:lstStyle/>
          <a:p>
            <a:r>
              <a:rPr lang="en-GB" dirty="0"/>
              <a:t>Complete the genetic diagram below: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97810" y="2381042"/>
          <a:ext cx="8127999" cy="3240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1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2763" y="2573547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15710" y="367812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01584" y="2573546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6968" y="4780763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97810" y="5756482"/>
            <a:ext cx="6195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What proportion are heterozygous?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44233" y="5814050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3986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2059"/>
          </a:xfrm>
        </p:spPr>
        <p:txBody>
          <a:bodyPr/>
          <a:lstStyle/>
          <a:p>
            <a:r>
              <a:rPr lang="en-GB" dirty="0"/>
              <a:t>Complete the genetic diagram below: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061214"/>
              </p:ext>
            </p:extLst>
          </p:nvPr>
        </p:nvGraphicFramePr>
        <p:xfrm>
          <a:off x="1197810" y="2381042"/>
          <a:ext cx="8127999" cy="3240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1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2763" y="2573547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15710" y="3678128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01584" y="2573546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6968" y="4780763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97810" y="5656394"/>
            <a:ext cx="6195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What proportion are heterozygous?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7520" y="6176964"/>
            <a:ext cx="7608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What proportion are homozygous recessive?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39958" y="5657788"/>
            <a:ext cx="2425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50%, ½ or 1:1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93887" y="6195714"/>
            <a:ext cx="2425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25%, ¼ or 1:4</a:t>
            </a:r>
          </a:p>
        </p:txBody>
      </p:sp>
    </p:spTree>
    <p:extLst>
      <p:ext uri="{BB962C8B-B14F-4D97-AF65-F5344CB8AC3E}">
        <p14:creationId xmlns:p14="http://schemas.microsoft.com/office/powerpoint/2010/main" val="23404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/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 -Higher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Construct a genetic diagram with one homozygous dominant individual and one heterozygous individual.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i="1" dirty="0"/>
              <a:t>What proportion of offspring are heterozygous?</a:t>
            </a:r>
            <a:endParaRPr lang="en-GB" dirty="0"/>
          </a:p>
          <a:p>
            <a:r>
              <a:rPr lang="en-GB" i="1" dirty="0"/>
              <a:t>25%, ¼ or 1:3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151523"/>
              </p:ext>
            </p:extLst>
          </p:nvPr>
        </p:nvGraphicFramePr>
        <p:xfrm>
          <a:off x="1197810" y="2775284"/>
          <a:ext cx="8127999" cy="2846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87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87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87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2763" y="293560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15710" y="3678128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17626" y="293560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6968" y="4780763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37313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receptors do?</a:t>
            </a:r>
          </a:p>
          <a:p>
            <a:r>
              <a:rPr lang="en-GB" i="1" dirty="0"/>
              <a:t>Detect stimuli</a:t>
            </a:r>
          </a:p>
          <a:p>
            <a:r>
              <a:rPr lang="en-GB" dirty="0"/>
              <a:t>Name three coordinators </a:t>
            </a:r>
          </a:p>
          <a:p>
            <a:r>
              <a:rPr lang="en-GB" i="1" dirty="0"/>
              <a:t>Brain, spinal cord, glands (e.g. pancreas or pituitary gland)</a:t>
            </a:r>
          </a:p>
          <a:p>
            <a:r>
              <a:rPr lang="en-GB" dirty="0"/>
              <a:t>What do effectors do?</a:t>
            </a:r>
          </a:p>
          <a:p>
            <a:r>
              <a:rPr lang="en-GB" i="1" dirty="0"/>
              <a:t>Bring about a response</a:t>
            </a:r>
          </a:p>
          <a:p>
            <a:r>
              <a:rPr lang="en-GB" dirty="0"/>
              <a:t>Name the two main types of effectors</a:t>
            </a:r>
          </a:p>
          <a:p>
            <a:r>
              <a:rPr lang="en-GB" i="1" dirty="0"/>
              <a:t>Muscles and glands</a:t>
            </a:r>
          </a:p>
        </p:txBody>
      </p:sp>
    </p:spTree>
    <p:extLst>
      <p:ext uri="{BB962C8B-B14F-4D97-AF65-F5344CB8AC3E}">
        <p14:creationId xmlns:p14="http://schemas.microsoft.com/office/powerpoint/2010/main" val="186645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polydactyly cause?</a:t>
            </a:r>
          </a:p>
          <a:p>
            <a:r>
              <a:rPr lang="en-GB" i="1" dirty="0"/>
              <a:t>Extra digits</a:t>
            </a:r>
          </a:p>
          <a:p>
            <a:r>
              <a:rPr lang="en-GB" dirty="0"/>
              <a:t>Is it caused by a dominant or recessive allele?</a:t>
            </a:r>
          </a:p>
          <a:p>
            <a:r>
              <a:rPr lang="en-GB" i="1" dirty="0"/>
              <a:t>Dominant</a:t>
            </a:r>
          </a:p>
          <a:p>
            <a:r>
              <a:rPr lang="en-GB" dirty="0"/>
              <a:t>What is cystic fibrosis</a:t>
            </a:r>
          </a:p>
          <a:p>
            <a:r>
              <a:rPr lang="en-GB" i="1" dirty="0"/>
              <a:t>Disorder of cell membranes</a:t>
            </a:r>
          </a:p>
          <a:p>
            <a:r>
              <a:rPr lang="en-GB" dirty="0"/>
              <a:t>Is it caused by a dominant or recessive allele?</a:t>
            </a:r>
          </a:p>
          <a:p>
            <a:r>
              <a:rPr lang="en-GB" i="1" dirty="0"/>
              <a:t>Recessive</a:t>
            </a:r>
          </a:p>
        </p:txBody>
      </p:sp>
    </p:spTree>
    <p:extLst>
      <p:ext uri="{BB962C8B-B14F-4D97-AF65-F5344CB8AC3E}">
        <p14:creationId xmlns:p14="http://schemas.microsoft.com/office/powerpoint/2010/main" val="267112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someone is XX what gender are they?</a:t>
            </a:r>
          </a:p>
          <a:p>
            <a:r>
              <a:rPr lang="en-GB" i="1" dirty="0"/>
              <a:t>female</a:t>
            </a:r>
          </a:p>
          <a:p>
            <a:r>
              <a:rPr lang="en-GB" dirty="0"/>
              <a:t>If someone is male what sex chromosomes do they have?</a:t>
            </a:r>
          </a:p>
          <a:p>
            <a:r>
              <a:rPr lang="en-GB" i="1" dirty="0"/>
              <a:t>XY</a:t>
            </a:r>
          </a:p>
          <a:p>
            <a:r>
              <a:rPr lang="en-GB" dirty="0"/>
              <a:t>What is the probability of having a female child?</a:t>
            </a:r>
          </a:p>
          <a:p>
            <a:r>
              <a:rPr lang="en-GB" i="1" dirty="0"/>
              <a:t>50%, ½ or 1:1</a:t>
            </a:r>
          </a:p>
        </p:txBody>
      </p:sp>
    </p:spTree>
    <p:extLst>
      <p:ext uri="{BB962C8B-B14F-4D97-AF65-F5344CB8AC3E}">
        <p14:creationId xmlns:p14="http://schemas.microsoft.com/office/powerpoint/2010/main" val="156487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What is embryo screening?</a:t>
            </a:r>
          </a:p>
          <a:p>
            <a:r>
              <a:rPr lang="en-GB" i="1" dirty="0"/>
              <a:t>Checking DNA of embryos for the presence of genetic disorders</a:t>
            </a:r>
          </a:p>
          <a:p>
            <a:r>
              <a:rPr lang="en-GB" dirty="0"/>
              <a:t>What are the economic benefits of embryo screening?</a:t>
            </a:r>
          </a:p>
          <a:p>
            <a:r>
              <a:rPr lang="en-GB" i="1" dirty="0"/>
              <a:t>Reduces cost of treating these diseases</a:t>
            </a:r>
          </a:p>
          <a:p>
            <a:r>
              <a:rPr lang="en-GB" dirty="0"/>
              <a:t>What are the ethical issues of embryo screening?</a:t>
            </a:r>
          </a:p>
          <a:p>
            <a:r>
              <a:rPr lang="en-GB" i="1" dirty="0"/>
              <a:t>Could lead to development of designer babies which is unethical</a:t>
            </a:r>
          </a:p>
        </p:txBody>
      </p:sp>
    </p:spTree>
    <p:extLst>
      <p:ext uri="{BB962C8B-B14F-4D97-AF65-F5344CB8AC3E}">
        <p14:creationId xmlns:p14="http://schemas.microsoft.com/office/powerpoint/2010/main" val="16691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factors affect the development of an organisms phenotype?</a:t>
            </a:r>
          </a:p>
          <a:p>
            <a:r>
              <a:rPr lang="en-GB" i="1" dirty="0"/>
              <a:t>Genome (genetics) and their environment</a:t>
            </a:r>
          </a:p>
          <a:p>
            <a:r>
              <a:rPr lang="en-GB" dirty="0"/>
              <a:t>What does variation mean?</a:t>
            </a:r>
          </a:p>
          <a:p>
            <a:r>
              <a:rPr lang="en-GB" i="1" dirty="0"/>
              <a:t>Differences in characteristics of individuals in a population</a:t>
            </a:r>
          </a:p>
          <a:p>
            <a:r>
              <a:rPr lang="en-GB" dirty="0"/>
              <a:t>What causes genetic variation? (3)</a:t>
            </a:r>
          </a:p>
          <a:p>
            <a:r>
              <a:rPr lang="en-GB" i="1" dirty="0"/>
              <a:t>Mutations</a:t>
            </a:r>
          </a:p>
          <a:p>
            <a:r>
              <a:rPr lang="en-GB" i="1" dirty="0"/>
              <a:t>Meiosis</a:t>
            </a:r>
          </a:p>
          <a:p>
            <a:r>
              <a:rPr lang="en-GB" i="1" dirty="0"/>
              <a:t>Sexual reproduction</a:t>
            </a:r>
          </a:p>
        </p:txBody>
      </p:sp>
    </p:spTree>
    <p:extLst>
      <p:ext uri="{BB962C8B-B14F-4D97-AF65-F5344CB8AC3E}">
        <p14:creationId xmlns:p14="http://schemas.microsoft.com/office/powerpoint/2010/main" val="226348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What does the theory of evolution state?</a:t>
            </a:r>
          </a:p>
          <a:p>
            <a:r>
              <a:rPr lang="en-GB" i="1" dirty="0"/>
              <a:t>Organisms have changed from simple to more complex forms over millions of years</a:t>
            </a:r>
          </a:p>
          <a:p>
            <a:r>
              <a:rPr lang="en-GB" dirty="0"/>
              <a:t>How is evolution possible?</a:t>
            </a:r>
          </a:p>
          <a:p>
            <a:r>
              <a:rPr lang="en-GB" i="1" dirty="0"/>
              <a:t>Natural selection</a:t>
            </a:r>
          </a:p>
          <a:p>
            <a:r>
              <a:rPr lang="en-GB" dirty="0"/>
              <a:t>Who developed the theory of evolution by natural selection?</a:t>
            </a:r>
          </a:p>
          <a:p>
            <a:r>
              <a:rPr lang="en-GB" i="1" dirty="0"/>
              <a:t>Charles Darwin</a:t>
            </a:r>
          </a:p>
          <a:p>
            <a:r>
              <a:rPr lang="en-GB" dirty="0"/>
              <a:t>Why was Darwin's theory slow to be accepted? (3)</a:t>
            </a:r>
          </a:p>
          <a:p>
            <a:r>
              <a:rPr lang="en-GB" i="1" dirty="0"/>
              <a:t>Religious objections</a:t>
            </a:r>
          </a:p>
          <a:p>
            <a:r>
              <a:rPr lang="en-GB" i="1" dirty="0"/>
              <a:t>Lack of evidence</a:t>
            </a:r>
          </a:p>
          <a:p>
            <a:r>
              <a:rPr lang="en-GB" i="1" dirty="0"/>
              <a:t>No knowledge of DNA</a:t>
            </a:r>
          </a:p>
        </p:txBody>
      </p:sp>
    </p:spTree>
    <p:extLst>
      <p:ext uri="{BB962C8B-B14F-4D97-AF65-F5344CB8AC3E}">
        <p14:creationId xmlns:p14="http://schemas.microsoft.com/office/powerpoint/2010/main" val="79846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Complete the diagram of natural selection below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9997" y="4001294"/>
            <a:ext cx="1689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Mutation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80611" y="3820031"/>
            <a:ext cx="16834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Natural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selection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4263" y="2584302"/>
            <a:ext cx="27510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Non-beneficial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alleles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48833" y="3820032"/>
            <a:ext cx="19383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Beneficial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alleles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14837" y="3820030"/>
            <a:ext cx="36182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More likely to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survive + reproduce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35502" y="4998496"/>
            <a:ext cx="25523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Pass on genes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to offspring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10774" y="4909075"/>
            <a:ext cx="32496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Increase in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allele in population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40397" y="2799745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Die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39883" y="4297083"/>
            <a:ext cx="540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08105" y="4254777"/>
            <a:ext cx="540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74109" y="4297083"/>
            <a:ext cx="540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940410" y="3061355"/>
            <a:ext cx="1193064" cy="7586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005337" y="3115301"/>
            <a:ext cx="540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011652" y="4726010"/>
            <a:ext cx="13062" cy="3607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974109" y="5271202"/>
            <a:ext cx="713006" cy="13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56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selective breeding also known as?</a:t>
            </a:r>
          </a:p>
          <a:p>
            <a:r>
              <a:rPr lang="en-GB" i="1" dirty="0"/>
              <a:t>Artificial selection</a:t>
            </a:r>
          </a:p>
          <a:p>
            <a:r>
              <a:rPr lang="en-GB" dirty="0"/>
              <a:t>How does artificial selection work?</a:t>
            </a:r>
          </a:p>
          <a:p>
            <a:r>
              <a:rPr lang="en-GB" i="1" dirty="0"/>
              <a:t>Select individuals with desired characteristics</a:t>
            </a:r>
          </a:p>
          <a:p>
            <a:r>
              <a:rPr lang="en-GB" i="1" dirty="0"/>
              <a:t>Breed individuals</a:t>
            </a:r>
          </a:p>
          <a:p>
            <a:r>
              <a:rPr lang="en-GB" i="1" dirty="0"/>
              <a:t>Select offspring with desired characteristics and breed them</a:t>
            </a:r>
          </a:p>
          <a:p>
            <a:r>
              <a:rPr lang="en-GB" i="1" dirty="0"/>
              <a:t>Repeat over many generations until all offspring have desired characteristics </a:t>
            </a:r>
          </a:p>
        </p:txBody>
      </p:sp>
    </p:spTree>
    <p:extLst>
      <p:ext uri="{BB962C8B-B14F-4D97-AF65-F5344CB8AC3E}">
        <p14:creationId xmlns:p14="http://schemas.microsoft.com/office/powerpoint/2010/main" val="218531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desirable characteristics may be selected in a dog?</a:t>
            </a:r>
          </a:p>
          <a:p>
            <a:r>
              <a:rPr lang="en-GB" i="1" dirty="0"/>
              <a:t>Appearance, docile</a:t>
            </a:r>
          </a:p>
          <a:p>
            <a:r>
              <a:rPr lang="en-GB" dirty="0"/>
              <a:t>What desirable characteristics may be selected in a cow?</a:t>
            </a:r>
          </a:p>
          <a:p>
            <a:r>
              <a:rPr lang="en-GB" i="1" dirty="0"/>
              <a:t>More meat or milk produced</a:t>
            </a:r>
          </a:p>
          <a:p>
            <a:r>
              <a:rPr lang="en-GB" dirty="0"/>
              <a:t>What desirable characteristics may be selected in crops?</a:t>
            </a:r>
          </a:p>
          <a:p>
            <a:r>
              <a:rPr lang="en-GB" i="1" dirty="0"/>
              <a:t>Disease resistance, high yields, more nutritious crop </a:t>
            </a:r>
          </a:p>
          <a:p>
            <a:r>
              <a:rPr lang="en-GB" dirty="0"/>
              <a:t>What are the problems with selective breeding?</a:t>
            </a:r>
          </a:p>
          <a:p>
            <a:r>
              <a:rPr lang="en-GB" i="1" dirty="0"/>
              <a:t>Inbreeding – more prone to disease or inherited defects </a:t>
            </a:r>
          </a:p>
        </p:txBody>
      </p:sp>
    </p:spTree>
    <p:extLst>
      <p:ext uri="{BB962C8B-B14F-4D97-AF65-F5344CB8AC3E}">
        <p14:creationId xmlns:p14="http://schemas.microsoft.com/office/powerpoint/2010/main" val="375263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is genetic engineering?</a:t>
            </a:r>
          </a:p>
          <a:p>
            <a:r>
              <a:rPr lang="en-GB" i="1" dirty="0"/>
              <a:t>Transferring genes from one organism into another</a:t>
            </a:r>
          </a:p>
          <a:p>
            <a:r>
              <a:rPr lang="en-GB" dirty="0"/>
              <a:t>What are genetically engineered crop plants called?</a:t>
            </a:r>
          </a:p>
          <a:p>
            <a:r>
              <a:rPr lang="en-GB" i="1" dirty="0"/>
              <a:t>GM crops</a:t>
            </a:r>
          </a:p>
          <a:p>
            <a:r>
              <a:rPr lang="en-GB" dirty="0"/>
              <a:t>What are crops genetically engineered for?</a:t>
            </a:r>
          </a:p>
          <a:p>
            <a:r>
              <a:rPr lang="en-GB" i="1" dirty="0"/>
              <a:t>Disease or pest resistance, herbicide resistance produce more yield</a:t>
            </a:r>
          </a:p>
          <a:p>
            <a:r>
              <a:rPr lang="en-GB" dirty="0"/>
              <a:t>What are the concerns of GM crops?</a:t>
            </a:r>
          </a:p>
          <a:p>
            <a:r>
              <a:rPr lang="en-GB" i="1" dirty="0"/>
              <a:t>Could affect: wild plants, food chains or human health</a:t>
            </a:r>
          </a:p>
        </p:txBody>
      </p:sp>
    </p:spTree>
    <p:extLst>
      <p:ext uri="{BB962C8B-B14F-4D97-AF65-F5344CB8AC3E}">
        <p14:creationId xmlns:p14="http://schemas.microsoft.com/office/powerpoint/2010/main" val="172018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 - higher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main steps of genetic engineering?</a:t>
            </a:r>
          </a:p>
          <a:p>
            <a:r>
              <a:rPr lang="en-GB" i="1" dirty="0"/>
              <a:t>Cut target gene using an enzyme</a:t>
            </a:r>
          </a:p>
          <a:p>
            <a:r>
              <a:rPr lang="en-GB" i="1" dirty="0"/>
              <a:t>Stick target gene into vector (bacterial plasmid or virus) Insert plasmid into bacteria</a:t>
            </a:r>
          </a:p>
          <a:p>
            <a:r>
              <a:rPr lang="en-GB" i="1" dirty="0"/>
              <a:t>Target gene inserted into animal, plant or microorganism at early stage of development</a:t>
            </a:r>
          </a:p>
          <a:p>
            <a:r>
              <a:rPr lang="en-GB" dirty="0"/>
              <a:t>Why are genes inserted into animal and plant embryos?</a:t>
            </a:r>
          </a:p>
          <a:p>
            <a:r>
              <a:rPr lang="en-GB" i="1" dirty="0"/>
              <a:t>Early stage of development – so whole organism develops desired characteristic</a:t>
            </a:r>
          </a:p>
        </p:txBody>
      </p:sp>
    </p:spTree>
    <p:extLst>
      <p:ext uri="{BB962C8B-B14F-4D97-AF65-F5344CB8AC3E}">
        <p14:creationId xmlns:p14="http://schemas.microsoft.com/office/powerpoint/2010/main" val="19004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65042" cy="1325563"/>
          </a:xfrm>
        </p:spPr>
        <p:txBody>
          <a:bodyPr/>
          <a:lstStyle/>
          <a:p>
            <a:r>
              <a:rPr lang="en-GB" dirty="0"/>
              <a:t>Homeostasis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5042" cy="4351338"/>
          </a:xfrm>
        </p:spPr>
        <p:txBody>
          <a:bodyPr>
            <a:normAutofit fontScale="92500"/>
          </a:bodyPr>
          <a:lstStyle/>
          <a:p>
            <a:r>
              <a:rPr lang="en-GB" dirty="0"/>
              <a:t>What adaptations do nerve cells (neurones) have? </a:t>
            </a:r>
          </a:p>
          <a:p>
            <a:r>
              <a:rPr lang="en-GB" i="1" dirty="0"/>
              <a:t>Long to connect different parts of the body</a:t>
            </a:r>
          </a:p>
          <a:p>
            <a:r>
              <a:rPr lang="en-GB" i="1" dirty="0"/>
              <a:t>Have fine branches – connect other neurones together</a:t>
            </a:r>
          </a:p>
          <a:p>
            <a:r>
              <a:rPr lang="en-GB" dirty="0"/>
              <a:t>How is information transmitted in neurones?</a:t>
            </a:r>
          </a:p>
          <a:p>
            <a:r>
              <a:rPr lang="en-GB" i="1" dirty="0"/>
              <a:t>Electrical impulses</a:t>
            </a:r>
          </a:p>
          <a:p>
            <a:r>
              <a:rPr lang="en-GB" dirty="0"/>
              <a:t>What type sends impulses from receptors to the CNS?</a:t>
            </a:r>
          </a:p>
          <a:p>
            <a:r>
              <a:rPr lang="en-GB" i="1" dirty="0"/>
              <a:t>Sensory neurone</a:t>
            </a:r>
          </a:p>
          <a:p>
            <a:r>
              <a:rPr lang="en-GB" dirty="0"/>
              <a:t>What type of neurone sends impulses from the CNS to effectors?</a:t>
            </a:r>
          </a:p>
          <a:p>
            <a:r>
              <a:rPr lang="en-GB" i="1" dirty="0"/>
              <a:t>Motor neurone 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9627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What are main sources of evidence for evolution?</a:t>
            </a:r>
          </a:p>
          <a:p>
            <a:r>
              <a:rPr lang="en-GB" i="1" dirty="0"/>
              <a:t>Fossils</a:t>
            </a:r>
          </a:p>
          <a:p>
            <a:r>
              <a:rPr lang="en-GB" i="1" dirty="0"/>
              <a:t>DNA</a:t>
            </a:r>
          </a:p>
          <a:p>
            <a:r>
              <a:rPr lang="en-GB" i="1" dirty="0"/>
              <a:t>Antibiotic resistance in bacteria</a:t>
            </a:r>
          </a:p>
          <a:p>
            <a:r>
              <a:rPr lang="en-GB" dirty="0"/>
              <a:t>What are fossils?</a:t>
            </a:r>
          </a:p>
          <a:p>
            <a:r>
              <a:rPr lang="en-GB" i="1" dirty="0"/>
              <a:t>Remains of organisms from millions of years ago that have been mineralised</a:t>
            </a:r>
          </a:p>
          <a:p>
            <a:r>
              <a:rPr lang="en-GB" dirty="0"/>
              <a:t>Why is there little evidence for early forms of life</a:t>
            </a:r>
          </a:p>
          <a:p>
            <a:r>
              <a:rPr lang="en-GB" i="1" dirty="0"/>
              <a:t>Soft-bodied – not preserved</a:t>
            </a:r>
          </a:p>
          <a:p>
            <a:r>
              <a:rPr lang="en-GB" i="1" dirty="0"/>
              <a:t>Fossils destroyed by geological activity over time</a:t>
            </a:r>
          </a:p>
        </p:txBody>
      </p:sp>
    </p:spTree>
    <p:extLst>
      <p:ext uri="{BB962C8B-B14F-4D97-AF65-F5344CB8AC3E}">
        <p14:creationId xmlns:p14="http://schemas.microsoft.com/office/powerpoint/2010/main" val="393338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do fossils show evidence for evolution?</a:t>
            </a:r>
          </a:p>
          <a:p>
            <a:r>
              <a:rPr lang="en-GB" i="1" dirty="0"/>
              <a:t>Show that organisms have changed from simple to more complex forms over million of years by a series of gradual steps</a:t>
            </a:r>
          </a:p>
          <a:p>
            <a:r>
              <a:rPr lang="en-GB" dirty="0"/>
              <a:t>What do evolutionary tree diagrams show?</a:t>
            </a:r>
          </a:p>
          <a:p>
            <a:r>
              <a:rPr lang="en-GB" i="1" dirty="0"/>
              <a:t>The evolutionary relationships between organisms </a:t>
            </a:r>
          </a:p>
          <a:p>
            <a:r>
              <a:rPr lang="en-GB" dirty="0"/>
              <a:t>What do nodes on a evolutionary tree diagram indicate?</a:t>
            </a:r>
          </a:p>
          <a:p>
            <a:r>
              <a:rPr lang="en-GB" i="1" dirty="0"/>
              <a:t>Common ancestors</a:t>
            </a:r>
          </a:p>
        </p:txBody>
      </p:sp>
    </p:spTree>
    <p:extLst>
      <p:ext uri="{BB962C8B-B14F-4D97-AF65-F5344CB8AC3E}">
        <p14:creationId xmlns:p14="http://schemas.microsoft.com/office/powerpoint/2010/main" val="22945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What does extinction mean?</a:t>
            </a:r>
          </a:p>
          <a:p>
            <a:r>
              <a:rPr lang="en-GB" i="1" dirty="0"/>
              <a:t>The complete loss of all members of a species</a:t>
            </a:r>
          </a:p>
          <a:p>
            <a:r>
              <a:rPr lang="en-GB" dirty="0"/>
              <a:t>How can the environment cause the extinction of species?</a:t>
            </a:r>
          </a:p>
          <a:p>
            <a:r>
              <a:rPr lang="en-GB" i="1" dirty="0"/>
              <a:t>Climate change</a:t>
            </a:r>
          </a:p>
          <a:p>
            <a:r>
              <a:rPr lang="en-GB" i="1" dirty="0"/>
              <a:t>Meteorite impact</a:t>
            </a:r>
          </a:p>
          <a:p>
            <a:r>
              <a:rPr lang="en-GB" i="1" dirty="0"/>
              <a:t>Volcanism</a:t>
            </a:r>
          </a:p>
          <a:p>
            <a:r>
              <a:rPr lang="en-GB" dirty="0"/>
              <a:t>How can other species cause the extinction of a species?</a:t>
            </a:r>
          </a:p>
          <a:p>
            <a:r>
              <a:rPr lang="en-GB" i="1" dirty="0"/>
              <a:t>New predators</a:t>
            </a:r>
          </a:p>
          <a:p>
            <a:r>
              <a:rPr lang="en-GB" i="1" dirty="0"/>
              <a:t>New diseases</a:t>
            </a:r>
          </a:p>
          <a:p>
            <a:r>
              <a:rPr lang="en-GB" i="1" dirty="0"/>
              <a:t>New competitors </a:t>
            </a:r>
          </a:p>
        </p:txBody>
      </p:sp>
    </p:spTree>
    <p:extLst>
      <p:ext uri="{BB962C8B-B14F-4D97-AF65-F5344CB8AC3E}">
        <p14:creationId xmlns:p14="http://schemas.microsoft.com/office/powerpoint/2010/main" val="304884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dirty="0"/>
              <a:t>Why can bacteria evolve so rapidly?</a:t>
            </a:r>
          </a:p>
          <a:p>
            <a:r>
              <a:rPr lang="en-GB" i="1" dirty="0"/>
              <a:t>Rapid reproduction rate – higher chance of developing mutations</a:t>
            </a:r>
          </a:p>
          <a:p>
            <a:r>
              <a:rPr lang="en-GB" dirty="0"/>
              <a:t>How have the misuse of antibiotics given rise to antibiotic resistant strains?</a:t>
            </a:r>
          </a:p>
          <a:p>
            <a:r>
              <a:rPr lang="en-GB" i="1" dirty="0"/>
              <a:t>Mutation gives an individual resistance to antibiotics</a:t>
            </a:r>
          </a:p>
          <a:p>
            <a:r>
              <a:rPr lang="en-GB" i="1" dirty="0"/>
              <a:t>Mutant form not killed by antibiotics</a:t>
            </a:r>
          </a:p>
          <a:p>
            <a:r>
              <a:rPr lang="en-GB" i="1" dirty="0"/>
              <a:t>More likely to survive and reproduce – less competition</a:t>
            </a:r>
          </a:p>
          <a:p>
            <a:r>
              <a:rPr lang="en-GB" i="1" dirty="0"/>
              <a:t>Passes mutant allele to offspring – increases in frequency in the population</a:t>
            </a:r>
          </a:p>
          <a:p>
            <a:r>
              <a:rPr lang="en-GB" i="1" dirty="0"/>
              <a:t>More resistant bacteria</a:t>
            </a:r>
          </a:p>
        </p:txBody>
      </p:sp>
    </p:spTree>
    <p:extLst>
      <p:ext uri="{BB962C8B-B14F-4D97-AF65-F5344CB8AC3E}">
        <p14:creationId xmlns:p14="http://schemas.microsoft.com/office/powerpoint/2010/main" val="405421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can we reduce the number of resistant bacteria like MRSA?</a:t>
            </a:r>
          </a:p>
          <a:p>
            <a:r>
              <a:rPr lang="en-GB" i="1" dirty="0"/>
              <a:t>Do not prescribe antibiotics for viral diseases</a:t>
            </a:r>
          </a:p>
          <a:p>
            <a:r>
              <a:rPr lang="en-GB" i="1" dirty="0"/>
              <a:t>Complete the whole course of antibiotics – all bacteria killed</a:t>
            </a:r>
          </a:p>
          <a:p>
            <a:r>
              <a:rPr lang="en-GB" i="1" dirty="0"/>
              <a:t>Reduce use of antibiotics in agriculture</a:t>
            </a:r>
          </a:p>
          <a:p>
            <a:r>
              <a:rPr lang="en-GB" i="1" dirty="0"/>
              <a:t>Increase awareness of misuse of antibiotics</a:t>
            </a:r>
          </a:p>
          <a:p>
            <a:r>
              <a:rPr lang="en-GB" dirty="0"/>
              <a:t>Why haven’t new antibiotics been developed?</a:t>
            </a:r>
          </a:p>
          <a:p>
            <a:r>
              <a:rPr lang="en-GB" i="1" dirty="0"/>
              <a:t>Costly, slow to develop, hard to keep up with new strains</a:t>
            </a:r>
          </a:p>
        </p:txBody>
      </p:sp>
    </p:spTree>
    <p:extLst>
      <p:ext uri="{BB962C8B-B14F-4D97-AF65-F5344CB8AC3E}">
        <p14:creationId xmlns:p14="http://schemas.microsoft.com/office/powerpoint/2010/main" val="129517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84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Who developed the system to classify organism based on their structure and characteristics?</a:t>
            </a:r>
          </a:p>
          <a:p>
            <a:r>
              <a:rPr lang="en-GB" i="1" dirty="0"/>
              <a:t>Carl Linnaeus </a:t>
            </a:r>
          </a:p>
          <a:p>
            <a:r>
              <a:rPr lang="en-GB" dirty="0"/>
              <a:t>What are the main classification levels called?</a:t>
            </a:r>
          </a:p>
          <a:p>
            <a:r>
              <a:rPr lang="en-GB" i="1" dirty="0"/>
              <a:t>Kingdom, phylum, class, order, family, genus and species</a:t>
            </a:r>
          </a:p>
          <a:p>
            <a:r>
              <a:rPr lang="en-GB" dirty="0"/>
              <a:t>How are organisms named?</a:t>
            </a:r>
          </a:p>
          <a:p>
            <a:r>
              <a:rPr lang="en-GB" i="1" dirty="0"/>
              <a:t>Binomial system – genus and species e.g. Homo sapiens, Drosophila melanogaster  </a:t>
            </a:r>
          </a:p>
          <a:p>
            <a:r>
              <a:rPr lang="en-GB" dirty="0"/>
              <a:t>How has modern science improved classification?</a:t>
            </a:r>
          </a:p>
          <a:p>
            <a:r>
              <a:rPr lang="en-GB" i="1" dirty="0"/>
              <a:t>Electron microscopy – cell structure</a:t>
            </a:r>
          </a:p>
          <a:p>
            <a:r>
              <a:rPr lang="en-GB" i="1" dirty="0"/>
              <a:t>DNA evidence</a:t>
            </a:r>
          </a:p>
          <a:p>
            <a:r>
              <a:rPr lang="en-GB" i="1" dirty="0"/>
              <a:t>Biochemical evidence</a:t>
            </a:r>
          </a:p>
        </p:txBody>
      </p:sp>
    </p:spTree>
    <p:extLst>
      <p:ext uri="{BB962C8B-B14F-4D97-AF65-F5344CB8AC3E}">
        <p14:creationId xmlns:p14="http://schemas.microsoft.com/office/powerpoint/2010/main" val="353679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Inheritance, Variation and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Carl </a:t>
            </a:r>
            <a:r>
              <a:rPr lang="en-GB" dirty="0" err="1"/>
              <a:t>Woese</a:t>
            </a:r>
            <a:r>
              <a:rPr lang="en-GB" dirty="0"/>
              <a:t> developed the three domain system what are the three domains of life?</a:t>
            </a:r>
          </a:p>
          <a:p>
            <a:r>
              <a:rPr lang="en-GB" i="1" dirty="0"/>
              <a:t>Archaea (extremophile primitive bacteria), Prokaryotes (bacteria), Eukaryotes</a:t>
            </a:r>
          </a:p>
          <a:p>
            <a:r>
              <a:rPr lang="en-GB" dirty="0"/>
              <a:t>What are the kingdoms present in eukaryote domain? (4)</a:t>
            </a:r>
          </a:p>
          <a:p>
            <a:r>
              <a:rPr lang="en-GB" i="1" dirty="0"/>
              <a:t>Animals</a:t>
            </a:r>
          </a:p>
          <a:p>
            <a:r>
              <a:rPr lang="en-GB" i="1" dirty="0"/>
              <a:t>Plants</a:t>
            </a:r>
          </a:p>
          <a:p>
            <a:r>
              <a:rPr lang="en-GB" i="1" dirty="0"/>
              <a:t>Fungi</a:t>
            </a:r>
          </a:p>
          <a:p>
            <a:r>
              <a:rPr lang="en-GB" i="1" dirty="0" err="1"/>
              <a:t>Protists</a:t>
            </a:r>
            <a:r>
              <a:rPr lang="en-GB" i="1" dirty="0"/>
              <a:t> </a:t>
            </a:r>
          </a:p>
          <a:p>
            <a:r>
              <a:rPr lang="en-GB" dirty="0"/>
              <a:t>What is a species?</a:t>
            </a:r>
          </a:p>
          <a:p>
            <a:r>
              <a:rPr lang="en-GB" dirty="0"/>
              <a:t>A group of similar organisms that can interbreed and produce fertile offspring</a:t>
            </a:r>
          </a:p>
        </p:txBody>
      </p:sp>
    </p:spTree>
    <p:extLst>
      <p:ext uri="{BB962C8B-B14F-4D97-AF65-F5344CB8AC3E}">
        <p14:creationId xmlns:p14="http://schemas.microsoft.com/office/powerpoint/2010/main" val="2933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a population?</a:t>
            </a:r>
          </a:p>
          <a:p>
            <a:r>
              <a:rPr lang="en-GB" i="1" dirty="0"/>
              <a:t>All the individuals of a species in a habitat</a:t>
            </a:r>
          </a:p>
          <a:p>
            <a:r>
              <a:rPr lang="en-GB" dirty="0"/>
              <a:t>What is a community?</a:t>
            </a:r>
          </a:p>
          <a:p>
            <a:r>
              <a:rPr lang="en-GB" i="1" dirty="0"/>
              <a:t>The range of species interacting with each in a habitat</a:t>
            </a:r>
          </a:p>
          <a:p>
            <a:r>
              <a:rPr lang="en-GB" dirty="0"/>
              <a:t>What is a ecosystem?</a:t>
            </a:r>
          </a:p>
          <a:p>
            <a:r>
              <a:rPr lang="en-GB" i="1" dirty="0"/>
              <a:t>All of the species interacting with each and their environment in a habitat</a:t>
            </a:r>
          </a:p>
        </p:txBody>
      </p:sp>
    </p:spTree>
    <p:extLst>
      <p:ext uri="{BB962C8B-B14F-4D97-AF65-F5344CB8AC3E}">
        <p14:creationId xmlns:p14="http://schemas.microsoft.com/office/powerpoint/2010/main" val="332248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758" y="365125"/>
            <a:ext cx="11065042" cy="1325563"/>
          </a:xfrm>
        </p:spPr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58" y="1825624"/>
            <a:ext cx="11065042" cy="487997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What does interdependence mean?</a:t>
            </a:r>
          </a:p>
          <a:p>
            <a:r>
              <a:rPr lang="en-GB" i="1" dirty="0"/>
              <a:t>All species are directly or indirectly dependent on each other in an ecosystem</a:t>
            </a:r>
          </a:p>
          <a:p>
            <a:r>
              <a:rPr lang="en-GB" dirty="0"/>
              <a:t>What are abiotic factors?</a:t>
            </a:r>
          </a:p>
          <a:p>
            <a:r>
              <a:rPr lang="en-GB" i="1" dirty="0"/>
              <a:t>Non-living factors in a habitat that affect organisms</a:t>
            </a:r>
          </a:p>
          <a:p>
            <a:r>
              <a:rPr lang="en-GB" dirty="0"/>
              <a:t>Can you list some abiotic factors?</a:t>
            </a:r>
          </a:p>
          <a:p>
            <a:r>
              <a:rPr lang="en-GB" i="1" dirty="0"/>
              <a:t>Temperature, water availability, light, pH in soil, wind etc.</a:t>
            </a:r>
          </a:p>
          <a:p>
            <a:r>
              <a:rPr lang="en-GB" dirty="0"/>
              <a:t>What are biotic factors?</a:t>
            </a:r>
          </a:p>
          <a:p>
            <a:r>
              <a:rPr lang="en-GB" i="1" dirty="0"/>
              <a:t>Living factors that affect organisms</a:t>
            </a:r>
          </a:p>
          <a:p>
            <a:r>
              <a:rPr lang="en-GB" dirty="0"/>
              <a:t>Can you list some biotic factors?</a:t>
            </a:r>
          </a:p>
          <a:p>
            <a:r>
              <a:rPr lang="en-GB" i="1" dirty="0"/>
              <a:t>Predation, food, disease, competition </a:t>
            </a:r>
          </a:p>
        </p:txBody>
      </p:sp>
    </p:spTree>
    <p:extLst>
      <p:ext uri="{BB962C8B-B14F-4D97-AF65-F5344CB8AC3E}">
        <p14:creationId xmlns:p14="http://schemas.microsoft.com/office/powerpoint/2010/main" val="18303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Sampling Organisms Required Practical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https://www.youtube.com/watch?v=yLHz2Ea10Mg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22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a reflex?</a:t>
            </a:r>
          </a:p>
          <a:p>
            <a:r>
              <a:rPr lang="en-GB" b="1" i="1" dirty="0"/>
              <a:t>Automatic</a:t>
            </a:r>
            <a:r>
              <a:rPr lang="en-GB" i="1" dirty="0"/>
              <a:t>, </a:t>
            </a:r>
            <a:r>
              <a:rPr lang="en-GB" b="1" i="1" dirty="0"/>
              <a:t>rapid</a:t>
            </a:r>
            <a:r>
              <a:rPr lang="en-GB" i="1" dirty="0"/>
              <a:t> response to a stimulus to prevent damage to the body</a:t>
            </a:r>
          </a:p>
          <a:p>
            <a:r>
              <a:rPr lang="en-GB" dirty="0"/>
              <a:t>What are the parts of the reflex arc?</a:t>
            </a:r>
          </a:p>
          <a:p>
            <a:r>
              <a:rPr lang="en-GB" i="1" dirty="0"/>
              <a:t>Stimulus 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i="1" dirty="0"/>
              <a:t>receptor 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i="1" dirty="0"/>
              <a:t>sensory neurone 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i="1" dirty="0"/>
              <a:t>motor neurone 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i="1" dirty="0"/>
              <a:t>relay neurone 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i="1" dirty="0"/>
              <a:t>motor neurone 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i="1" dirty="0"/>
              <a:t>effector 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i="1" dirty="0"/>
              <a:t>response</a:t>
            </a:r>
          </a:p>
          <a:p>
            <a:r>
              <a:rPr lang="en-GB" dirty="0"/>
              <a:t>What the gap between neurones called?</a:t>
            </a:r>
          </a:p>
          <a:p>
            <a:r>
              <a:rPr lang="en-GB" i="1" dirty="0"/>
              <a:t>Synapse </a:t>
            </a:r>
          </a:p>
        </p:txBody>
      </p:sp>
    </p:spTree>
    <p:extLst>
      <p:ext uri="{BB962C8B-B14F-4D97-AF65-F5344CB8AC3E}">
        <p14:creationId xmlns:p14="http://schemas.microsoft.com/office/powerpoint/2010/main" val="302000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 plants compete for?</a:t>
            </a:r>
          </a:p>
          <a:p>
            <a:r>
              <a:rPr lang="en-GB" i="1" dirty="0"/>
              <a:t>Light, water, mineral ions, space</a:t>
            </a:r>
          </a:p>
          <a:p>
            <a:r>
              <a:rPr lang="en-GB" dirty="0"/>
              <a:t>What do animals compete for?</a:t>
            </a:r>
          </a:p>
          <a:p>
            <a:r>
              <a:rPr lang="en-GB" i="1" dirty="0"/>
              <a:t>Food, territory and mates</a:t>
            </a:r>
          </a:p>
          <a:p>
            <a:r>
              <a:rPr lang="en-GB" dirty="0"/>
              <a:t>What are adaptations? </a:t>
            </a:r>
          </a:p>
          <a:p>
            <a:r>
              <a:rPr lang="en-GB" i="1" dirty="0"/>
              <a:t>Features that help an organism survive in its environment</a:t>
            </a:r>
          </a:p>
          <a:p>
            <a:r>
              <a:rPr lang="en-GB" dirty="0"/>
              <a:t>What are three types of adaptation an organism can have?</a:t>
            </a:r>
          </a:p>
          <a:p>
            <a:r>
              <a:rPr lang="en-GB" i="1" dirty="0"/>
              <a:t>Structural, behavioural or functional </a:t>
            </a:r>
          </a:p>
        </p:txBody>
      </p:sp>
    </p:spTree>
    <p:extLst>
      <p:ext uri="{BB962C8B-B14F-4D97-AF65-F5344CB8AC3E}">
        <p14:creationId xmlns:p14="http://schemas.microsoft.com/office/powerpoint/2010/main" val="340837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adaptations do Arctic animals have?</a:t>
            </a:r>
          </a:p>
          <a:p>
            <a:r>
              <a:rPr lang="en-GB" i="1" dirty="0"/>
              <a:t>Thick fur/blubber – insulates and reduces energy transfer</a:t>
            </a:r>
          </a:p>
          <a:p>
            <a:r>
              <a:rPr lang="en-GB" i="1" dirty="0"/>
              <a:t>White colour – camouflage against prey/predators </a:t>
            </a:r>
          </a:p>
          <a:p>
            <a:r>
              <a:rPr lang="en-GB" i="1" dirty="0"/>
              <a:t>Low surface area: volume ratio – reduce energy transfer</a:t>
            </a:r>
          </a:p>
          <a:p>
            <a:r>
              <a:rPr lang="en-GB" i="1" dirty="0"/>
              <a:t>Hibernate – conserve energy</a:t>
            </a:r>
          </a:p>
          <a:p>
            <a:r>
              <a:rPr lang="en-GB" dirty="0"/>
              <a:t>What adaptations do desert animals have?</a:t>
            </a:r>
          </a:p>
          <a:p>
            <a:r>
              <a:rPr lang="en-GB" dirty="0"/>
              <a:t>High surface area: volume ratio – increases energy transfer</a:t>
            </a:r>
          </a:p>
          <a:p>
            <a:r>
              <a:rPr lang="en-GB" dirty="0"/>
              <a:t>Burrowing – retreat from heat of the day</a:t>
            </a:r>
          </a:p>
          <a:p>
            <a:r>
              <a:rPr lang="en-GB" dirty="0"/>
              <a:t>Large feet – increase surface area to prevent sinking sand</a:t>
            </a:r>
          </a:p>
        </p:txBody>
      </p:sp>
    </p:spTree>
    <p:extLst>
      <p:ext uri="{BB962C8B-B14F-4D97-AF65-F5344CB8AC3E}">
        <p14:creationId xmlns:p14="http://schemas.microsoft.com/office/powerpoint/2010/main" val="27664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16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adaptations do desert plants have?</a:t>
            </a:r>
          </a:p>
          <a:p>
            <a:r>
              <a:rPr lang="en-GB" i="1" dirty="0"/>
              <a:t>Extensive roots – absorb as much water from rainfall as possible</a:t>
            </a:r>
          </a:p>
          <a:p>
            <a:r>
              <a:rPr lang="en-GB" i="1" dirty="0"/>
              <a:t>No leaves – reduces surface are for water loss</a:t>
            </a:r>
          </a:p>
          <a:p>
            <a:r>
              <a:rPr lang="en-GB" i="1" dirty="0"/>
              <a:t>Thick fleshy stems/leaves – storage of water</a:t>
            </a:r>
          </a:p>
          <a:p>
            <a:r>
              <a:rPr lang="en-GB" i="1" dirty="0"/>
              <a:t>Sunken stomata – reduces water loss</a:t>
            </a:r>
          </a:p>
          <a:p>
            <a:r>
              <a:rPr lang="en-GB" dirty="0"/>
              <a:t>What are organisms called that live in extreme conditions?</a:t>
            </a:r>
          </a:p>
          <a:p>
            <a:r>
              <a:rPr lang="en-GB" i="1" dirty="0"/>
              <a:t>Extremophiles </a:t>
            </a:r>
          </a:p>
          <a:p>
            <a:r>
              <a:rPr lang="en-GB" dirty="0"/>
              <a:t>What environmental conditions are considered as extreme?</a:t>
            </a:r>
          </a:p>
          <a:p>
            <a:r>
              <a:rPr lang="en-GB" i="1" dirty="0"/>
              <a:t>High temperatures, high pressure, high salt concentration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56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What are plants called in a food chain?</a:t>
            </a:r>
          </a:p>
          <a:p>
            <a:r>
              <a:rPr lang="en-GB" i="1" dirty="0"/>
              <a:t>Producers</a:t>
            </a:r>
          </a:p>
          <a:p>
            <a:r>
              <a:rPr lang="en-GB" dirty="0"/>
              <a:t>Why are plants called producers?</a:t>
            </a:r>
          </a:p>
          <a:p>
            <a:r>
              <a:rPr lang="en-GB" i="1" dirty="0"/>
              <a:t>Can synthesise organic molecules such as glucose by photosynthesis </a:t>
            </a:r>
          </a:p>
          <a:p>
            <a:r>
              <a:rPr lang="en-GB" dirty="0"/>
              <a:t>What do the arrows denote in a food chain?</a:t>
            </a:r>
          </a:p>
          <a:p>
            <a:r>
              <a:rPr lang="en-GB" i="1" dirty="0"/>
              <a:t>Energy transfer</a:t>
            </a:r>
          </a:p>
          <a:p>
            <a:r>
              <a:rPr lang="en-GB" dirty="0"/>
              <a:t>What are animals called in food chains?</a:t>
            </a:r>
          </a:p>
          <a:p>
            <a:r>
              <a:rPr lang="en-GB" i="1" dirty="0"/>
              <a:t>Consumers</a:t>
            </a:r>
          </a:p>
          <a:p>
            <a:r>
              <a:rPr lang="en-GB" dirty="0"/>
              <a:t>What are predators called in a food chain?</a:t>
            </a:r>
          </a:p>
          <a:p>
            <a:r>
              <a:rPr lang="en-GB" i="1" dirty="0"/>
              <a:t>Secondary/tertiary consumers </a:t>
            </a:r>
          </a:p>
        </p:txBody>
      </p:sp>
    </p:spTree>
    <p:extLst>
      <p:ext uri="{BB962C8B-B14F-4D97-AF65-F5344CB8AC3E}">
        <p14:creationId xmlns:p14="http://schemas.microsoft.com/office/powerpoint/2010/main" val="153379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How does an increase prey population affect predator populations?</a:t>
            </a:r>
          </a:p>
          <a:p>
            <a:r>
              <a:rPr lang="en-GB" i="1" dirty="0"/>
              <a:t>Predator population will increase later as there is more food</a:t>
            </a:r>
          </a:p>
          <a:p>
            <a:r>
              <a:rPr lang="en-GB" dirty="0"/>
              <a:t>How does a drop in predator population affect prey populations?</a:t>
            </a:r>
          </a:p>
          <a:p>
            <a:r>
              <a:rPr lang="en-GB" i="1" dirty="0"/>
              <a:t>Less predation means more prey survives and reproduces </a:t>
            </a:r>
          </a:p>
          <a:p>
            <a:r>
              <a:rPr lang="en-GB" dirty="0"/>
              <a:t>How do predator and prey populations rise and fall in a stable community?</a:t>
            </a:r>
          </a:p>
          <a:p>
            <a:r>
              <a:rPr lang="en-GB" i="1" dirty="0"/>
              <a:t>In cycles, but there is always a lag between prey and predator</a:t>
            </a:r>
          </a:p>
        </p:txBody>
      </p:sp>
    </p:spTree>
    <p:extLst>
      <p:ext uri="{BB962C8B-B14F-4D97-AF65-F5344CB8AC3E}">
        <p14:creationId xmlns:p14="http://schemas.microsoft.com/office/powerpoint/2010/main" val="20527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How do you measure the population size of organism in a habitat? (Required practical) </a:t>
            </a:r>
          </a:p>
          <a:p>
            <a:r>
              <a:rPr lang="en-GB" i="1" dirty="0"/>
              <a:t>Setup a grid using tape measures</a:t>
            </a:r>
          </a:p>
          <a:p>
            <a:r>
              <a:rPr lang="en-GB" i="1" dirty="0"/>
              <a:t>Select random coordinates using a random number generator</a:t>
            </a:r>
          </a:p>
          <a:p>
            <a:r>
              <a:rPr lang="en-GB" i="1" dirty="0"/>
              <a:t>Place quadrats (at least 10) at random coordinates </a:t>
            </a:r>
          </a:p>
          <a:p>
            <a:r>
              <a:rPr lang="en-GB" i="1" dirty="0"/>
              <a:t>Count number of individuals per quadrat</a:t>
            </a:r>
          </a:p>
          <a:p>
            <a:r>
              <a:rPr lang="en-GB" i="1" dirty="0"/>
              <a:t>Calculate mean number of individual per quadrat area</a:t>
            </a:r>
          </a:p>
          <a:p>
            <a:r>
              <a:rPr lang="en-GB" i="1" dirty="0"/>
              <a:t>Multiply mean quadrat area by total area to find total population</a:t>
            </a:r>
          </a:p>
          <a:p>
            <a:r>
              <a:rPr lang="en-GB" i="1" dirty="0"/>
              <a:t>Repeat at least three times in other areas of habitat </a:t>
            </a:r>
          </a:p>
        </p:txBody>
      </p:sp>
    </p:spTree>
    <p:extLst>
      <p:ext uri="{BB962C8B-B14F-4D97-AF65-F5344CB8AC3E}">
        <p14:creationId xmlns:p14="http://schemas.microsoft.com/office/powerpoint/2010/main" val="57724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How do organisms balance the amount of CO2 in the atmosphere?</a:t>
            </a:r>
          </a:p>
          <a:p>
            <a:r>
              <a:rPr lang="en-GB" i="1" dirty="0"/>
              <a:t>Carbon cycle</a:t>
            </a:r>
          </a:p>
          <a:p>
            <a:r>
              <a:rPr lang="en-GB" dirty="0"/>
              <a:t>How do organisms remove CO2 from the atmosphere?</a:t>
            </a:r>
          </a:p>
          <a:p>
            <a:r>
              <a:rPr lang="en-GB" i="1" dirty="0"/>
              <a:t>Plants – photosynthesise – convert CO2 into glucose</a:t>
            </a:r>
          </a:p>
          <a:p>
            <a:r>
              <a:rPr lang="en-GB" dirty="0"/>
              <a:t>How do organisms add CO2 to the atmosphere?</a:t>
            </a:r>
          </a:p>
          <a:p>
            <a:r>
              <a:rPr lang="en-GB" i="1" dirty="0"/>
              <a:t>All organisms respire – convert glucose to CO2</a:t>
            </a:r>
          </a:p>
          <a:p>
            <a:r>
              <a:rPr lang="en-GB" i="1" dirty="0"/>
              <a:t>Microorganisms decompose dead organisms and waste this releases CO2</a:t>
            </a:r>
          </a:p>
          <a:p>
            <a:r>
              <a:rPr lang="en-GB" dirty="0"/>
              <a:t>How is carbon cycled between plants and animals</a:t>
            </a:r>
          </a:p>
          <a:p>
            <a:r>
              <a:rPr lang="en-GB" i="1" dirty="0"/>
              <a:t>Feeding – animals eat consume carbohydrates and proteins from plants and each other. </a:t>
            </a:r>
          </a:p>
        </p:txBody>
      </p:sp>
    </p:spTree>
    <p:extLst>
      <p:ext uri="{BB962C8B-B14F-4D97-AF65-F5344CB8AC3E}">
        <p14:creationId xmlns:p14="http://schemas.microsoft.com/office/powerpoint/2010/main" val="175379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How is water added to the atmosphere?</a:t>
            </a:r>
          </a:p>
          <a:p>
            <a:r>
              <a:rPr lang="en-GB" i="1" dirty="0"/>
              <a:t>Evaporation </a:t>
            </a:r>
          </a:p>
          <a:p>
            <a:r>
              <a:rPr lang="en-GB" i="1" dirty="0"/>
              <a:t>Transpiration from plants</a:t>
            </a:r>
          </a:p>
          <a:p>
            <a:r>
              <a:rPr lang="en-GB" dirty="0"/>
              <a:t>How does water reach the sea?</a:t>
            </a:r>
          </a:p>
          <a:p>
            <a:r>
              <a:rPr lang="en-GB" i="1" dirty="0"/>
              <a:t>Runoff from the land</a:t>
            </a:r>
          </a:p>
          <a:p>
            <a:r>
              <a:rPr lang="en-GB" dirty="0"/>
              <a:t>How does water leave the atmosphere?</a:t>
            </a:r>
          </a:p>
          <a:p>
            <a:r>
              <a:rPr lang="en-GB" i="1" dirty="0"/>
              <a:t>Precipitation </a:t>
            </a:r>
          </a:p>
          <a:p>
            <a:r>
              <a:rPr lang="en-GB" dirty="0"/>
              <a:t>What is the name of the process by which water enters the water table in rocks?</a:t>
            </a:r>
          </a:p>
          <a:p>
            <a:r>
              <a:rPr lang="en-GB" i="1" dirty="0"/>
              <a:t>Percolation</a:t>
            </a:r>
          </a:p>
        </p:txBody>
      </p:sp>
    </p:spTree>
    <p:extLst>
      <p:ext uri="{BB962C8B-B14F-4D97-AF65-F5344CB8AC3E}">
        <p14:creationId xmlns:p14="http://schemas.microsoft.com/office/powerpoint/2010/main" val="7990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should you sample an area that shows environmental change such as sand dunes?</a:t>
            </a:r>
          </a:p>
          <a:p>
            <a:r>
              <a:rPr lang="en-GB" i="1" dirty="0"/>
              <a:t>Transect – place quadrats along transect </a:t>
            </a:r>
          </a:p>
          <a:p>
            <a:r>
              <a:rPr lang="en-GB" dirty="0"/>
              <a:t>Why is random sampling important?</a:t>
            </a:r>
          </a:p>
          <a:p>
            <a:r>
              <a:rPr lang="en-GB" i="1" dirty="0"/>
              <a:t>Reduces bias and the effects of chance</a:t>
            </a:r>
          </a:p>
          <a:p>
            <a:r>
              <a:rPr lang="en-GB" dirty="0"/>
              <a:t>How can you make a sample more representative</a:t>
            </a:r>
          </a:p>
          <a:p>
            <a:r>
              <a:rPr lang="en-GB" i="1" dirty="0"/>
              <a:t>Increase the number of samples/quadrats placed</a:t>
            </a:r>
          </a:p>
        </p:txBody>
      </p:sp>
    </p:spTree>
    <p:extLst>
      <p:ext uri="{BB962C8B-B14F-4D97-AF65-F5344CB8AC3E}">
        <p14:creationId xmlns:p14="http://schemas.microsoft.com/office/powerpoint/2010/main" val="275040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does biodiversity mean?</a:t>
            </a:r>
          </a:p>
          <a:p>
            <a:r>
              <a:rPr lang="en-GB" i="1" dirty="0"/>
              <a:t>The range of species of organism on Earth/habitat</a:t>
            </a:r>
          </a:p>
          <a:p>
            <a:r>
              <a:rPr lang="en-GB" dirty="0"/>
              <a:t>Why is maintaining a high level of biodiversity important?</a:t>
            </a:r>
          </a:p>
          <a:p>
            <a:r>
              <a:rPr lang="en-GB" i="1" dirty="0"/>
              <a:t>Ensures communities are stable</a:t>
            </a:r>
          </a:p>
          <a:p>
            <a:r>
              <a:rPr lang="en-GB" i="1" dirty="0"/>
              <a:t>Could affect food chains</a:t>
            </a:r>
          </a:p>
          <a:p>
            <a:r>
              <a:rPr lang="en-GB" i="1" dirty="0"/>
              <a:t>Could provide future medicines</a:t>
            </a:r>
          </a:p>
          <a:p>
            <a:r>
              <a:rPr lang="en-GB" i="1" dirty="0"/>
              <a:t>Provide resources/food</a:t>
            </a:r>
          </a:p>
          <a:p>
            <a:r>
              <a:rPr lang="en-GB" dirty="0"/>
              <a:t>How are humans affecting biodiversity?</a:t>
            </a:r>
          </a:p>
          <a:p>
            <a:r>
              <a:rPr lang="en-GB" i="1" dirty="0"/>
              <a:t>Reducing it</a:t>
            </a:r>
          </a:p>
        </p:txBody>
      </p:sp>
    </p:spTree>
    <p:extLst>
      <p:ext uri="{BB962C8B-B14F-4D97-AF65-F5344CB8AC3E}">
        <p14:creationId xmlns:p14="http://schemas.microsoft.com/office/powerpoint/2010/main" val="317138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Reaction Time Required Practical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https://www.youtube.com/watch?v=Fm02i4vEi5Q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34740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How are humans reducing biodiversity?</a:t>
            </a:r>
          </a:p>
          <a:p>
            <a:r>
              <a:rPr lang="en-GB" i="1" dirty="0"/>
              <a:t>Deforestation</a:t>
            </a:r>
          </a:p>
          <a:p>
            <a:r>
              <a:rPr lang="en-GB" i="1" dirty="0"/>
              <a:t>Global warming</a:t>
            </a:r>
          </a:p>
          <a:p>
            <a:r>
              <a:rPr lang="en-GB" i="1" dirty="0"/>
              <a:t>Pollution/waste production</a:t>
            </a:r>
          </a:p>
          <a:p>
            <a:r>
              <a:rPr lang="en-GB" dirty="0"/>
              <a:t>How can biodiversity be increased?</a:t>
            </a:r>
          </a:p>
          <a:p>
            <a:r>
              <a:rPr lang="en-GB" i="1" dirty="0"/>
              <a:t>Breeding programs for endangered species</a:t>
            </a:r>
          </a:p>
          <a:p>
            <a:r>
              <a:rPr lang="en-GB" i="1" dirty="0"/>
              <a:t>Planting more trees – provide habitats + food + reduces CO2</a:t>
            </a:r>
          </a:p>
          <a:p>
            <a:r>
              <a:rPr lang="en-GB" i="1" dirty="0"/>
              <a:t>Plant hedgerows</a:t>
            </a:r>
          </a:p>
          <a:p>
            <a:r>
              <a:rPr lang="en-GB" i="1" dirty="0"/>
              <a:t>Recycling and reducing land fill sites</a:t>
            </a:r>
          </a:p>
        </p:txBody>
      </p:sp>
    </p:spTree>
    <p:extLst>
      <p:ext uri="{BB962C8B-B14F-4D97-AF65-F5344CB8AC3E}">
        <p14:creationId xmlns:p14="http://schemas.microsoft.com/office/powerpoint/2010/main" val="97866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How is the increasing human population affecting the environment?</a:t>
            </a:r>
          </a:p>
          <a:p>
            <a:r>
              <a:rPr lang="en-GB" i="1" dirty="0"/>
              <a:t>More land clearance/deforestation for agriculture and buildings</a:t>
            </a:r>
          </a:p>
          <a:p>
            <a:r>
              <a:rPr lang="en-GB" i="1" dirty="0"/>
              <a:t>Production of waste/pollution</a:t>
            </a:r>
          </a:p>
          <a:p>
            <a:r>
              <a:rPr lang="en-GB" i="1" dirty="0"/>
              <a:t>Extraction of resources such as quarrying </a:t>
            </a:r>
          </a:p>
          <a:p>
            <a:r>
              <a:rPr lang="en-GB" dirty="0"/>
              <a:t>How can water become polluted?</a:t>
            </a:r>
          </a:p>
          <a:p>
            <a:r>
              <a:rPr lang="en-GB" i="1" dirty="0"/>
              <a:t>Sewage</a:t>
            </a:r>
          </a:p>
          <a:p>
            <a:r>
              <a:rPr lang="en-GB" i="1" dirty="0"/>
              <a:t>Pesticides </a:t>
            </a:r>
          </a:p>
          <a:p>
            <a:r>
              <a:rPr lang="en-GB" i="1" dirty="0"/>
              <a:t>Fertilisers </a:t>
            </a:r>
          </a:p>
          <a:p>
            <a:r>
              <a:rPr lang="en-GB" dirty="0"/>
              <a:t>What does CO2 released by human activity lead to?</a:t>
            </a:r>
          </a:p>
          <a:p>
            <a:r>
              <a:rPr lang="en-GB" i="1" dirty="0"/>
              <a:t>Global warming</a:t>
            </a:r>
          </a:p>
          <a:p>
            <a:r>
              <a:rPr lang="en-GB" dirty="0"/>
              <a:t>What does SO2 released from burning coal lead to?</a:t>
            </a:r>
          </a:p>
          <a:p>
            <a:r>
              <a:rPr lang="en-GB" i="1" dirty="0"/>
              <a:t>Acid rain</a:t>
            </a:r>
          </a:p>
        </p:txBody>
      </p:sp>
    </p:spTree>
    <p:extLst>
      <p:ext uri="{BB962C8B-B14F-4D97-AF65-F5344CB8AC3E}">
        <p14:creationId xmlns:p14="http://schemas.microsoft.com/office/powerpoint/2010/main" val="224500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758" y="365125"/>
            <a:ext cx="11065042" cy="1325563"/>
          </a:xfrm>
        </p:spPr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58" y="1825624"/>
            <a:ext cx="11065042" cy="487997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How can the land become polluted?</a:t>
            </a:r>
          </a:p>
          <a:p>
            <a:r>
              <a:rPr lang="en-GB" i="1" dirty="0"/>
              <a:t>Landfill, toxic chemicals, radioactive waste</a:t>
            </a:r>
          </a:p>
          <a:p>
            <a:r>
              <a:rPr lang="en-GB" dirty="0"/>
              <a:t>Why are peat bogs being destroyed?</a:t>
            </a:r>
          </a:p>
          <a:p>
            <a:r>
              <a:rPr lang="en-GB" i="1" dirty="0"/>
              <a:t>Land clearance for agriculture</a:t>
            </a:r>
          </a:p>
          <a:p>
            <a:r>
              <a:rPr lang="en-GB" i="1" dirty="0"/>
              <a:t>Used in compost</a:t>
            </a:r>
          </a:p>
          <a:p>
            <a:r>
              <a:rPr lang="en-GB" i="1" dirty="0"/>
              <a:t>Fuel source</a:t>
            </a:r>
          </a:p>
          <a:p>
            <a:r>
              <a:rPr lang="en-GB" dirty="0"/>
              <a:t>How does the loss of peat bogs affect the environment?</a:t>
            </a:r>
          </a:p>
          <a:p>
            <a:r>
              <a:rPr lang="en-GB" i="1" dirty="0"/>
              <a:t>Loss of habitat – reduces biodiversity</a:t>
            </a:r>
          </a:p>
          <a:p>
            <a:r>
              <a:rPr lang="en-GB" i="1" dirty="0"/>
              <a:t>Peat formation – absorbs CO2</a:t>
            </a:r>
          </a:p>
          <a:p>
            <a:r>
              <a:rPr lang="en-GB" i="1" dirty="0"/>
              <a:t>Burning and decomposition of peat releases CO2</a:t>
            </a:r>
          </a:p>
        </p:txBody>
      </p:sp>
    </p:spTree>
    <p:extLst>
      <p:ext uri="{BB962C8B-B14F-4D97-AF65-F5344CB8AC3E}">
        <p14:creationId xmlns:p14="http://schemas.microsoft.com/office/powerpoint/2010/main" val="25631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Why is large scale deforestation of tropical areas occurring?</a:t>
            </a:r>
          </a:p>
          <a:p>
            <a:r>
              <a:rPr lang="en-GB" i="1" dirty="0"/>
              <a:t>Provide land for cattle and rice fields</a:t>
            </a:r>
          </a:p>
          <a:p>
            <a:r>
              <a:rPr lang="en-GB" i="1" dirty="0"/>
              <a:t>Grow crops for biofuels</a:t>
            </a:r>
          </a:p>
          <a:p>
            <a:r>
              <a:rPr lang="en-GB" dirty="0"/>
              <a:t>Why does deforestation increase global warming?</a:t>
            </a:r>
          </a:p>
          <a:p>
            <a:r>
              <a:rPr lang="en-GB" i="1" dirty="0"/>
              <a:t>Trees photosynthesise and remove CO2</a:t>
            </a:r>
          </a:p>
          <a:p>
            <a:r>
              <a:rPr lang="en-GB" i="1" dirty="0"/>
              <a:t>Burning trees releases CO2</a:t>
            </a:r>
          </a:p>
          <a:p>
            <a:r>
              <a:rPr lang="en-GB" i="1" dirty="0"/>
              <a:t>Decomposition of wood releases CO2</a:t>
            </a:r>
          </a:p>
          <a:p>
            <a:r>
              <a:rPr lang="en-GB" dirty="0"/>
              <a:t>How does forest reduce soil erosion?</a:t>
            </a:r>
          </a:p>
          <a:p>
            <a:r>
              <a:rPr lang="en-GB" i="1" dirty="0"/>
              <a:t>Roots hold soil together, stops soil washing away</a:t>
            </a:r>
          </a:p>
        </p:txBody>
      </p:sp>
    </p:spTree>
    <p:extLst>
      <p:ext uri="{BB962C8B-B14F-4D97-AF65-F5344CB8AC3E}">
        <p14:creationId xmlns:p14="http://schemas.microsoft.com/office/powerpoint/2010/main" val="239697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causing global warming?</a:t>
            </a:r>
          </a:p>
          <a:p>
            <a:r>
              <a:rPr lang="en-GB" i="1" dirty="0"/>
              <a:t>Increasing the concentration of greenhouse gases in the atmosphere such as CO2 and methane</a:t>
            </a:r>
          </a:p>
          <a:p>
            <a:r>
              <a:rPr lang="en-GB" dirty="0"/>
              <a:t>What are the biological consequences of global warming?</a:t>
            </a:r>
          </a:p>
          <a:p>
            <a:r>
              <a:rPr lang="en-GB" i="1" dirty="0"/>
              <a:t>Reduction in biodiversity – loss of habitat</a:t>
            </a:r>
          </a:p>
          <a:p>
            <a:r>
              <a:rPr lang="en-GB" i="1" dirty="0"/>
              <a:t>Affect migration patters</a:t>
            </a:r>
          </a:p>
          <a:p>
            <a:r>
              <a:rPr lang="en-GB" i="1" dirty="0"/>
              <a:t>High temperatures may kill organisms (coral)</a:t>
            </a:r>
          </a:p>
          <a:p>
            <a:r>
              <a:rPr lang="en-GB" i="1" dirty="0"/>
              <a:t>Range of infectious diseases may increase</a:t>
            </a:r>
          </a:p>
        </p:txBody>
      </p:sp>
    </p:spTree>
    <p:extLst>
      <p:ext uri="{BB962C8B-B14F-4D97-AF65-F5344CB8AC3E}">
        <p14:creationId xmlns:p14="http://schemas.microsoft.com/office/powerpoint/2010/main" val="116645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dirty="0"/>
              <a:t>How can you measure reaction time in science lab?</a:t>
            </a:r>
          </a:p>
          <a:p>
            <a:r>
              <a:rPr lang="en-GB" i="1" dirty="0"/>
              <a:t>Ruler drop test</a:t>
            </a:r>
          </a:p>
          <a:p>
            <a:r>
              <a:rPr lang="en-GB" i="1" dirty="0"/>
              <a:t>Convert distance ruler caught into reaction time using a conversion table</a:t>
            </a:r>
          </a:p>
          <a:p>
            <a:r>
              <a:rPr lang="en-GB" dirty="0"/>
              <a:t>How is information transmitted by the endocrine system?</a:t>
            </a:r>
          </a:p>
          <a:p>
            <a:r>
              <a:rPr lang="en-GB" i="1" dirty="0"/>
              <a:t>hormones</a:t>
            </a:r>
          </a:p>
          <a:p>
            <a:r>
              <a:rPr lang="en-GB" dirty="0"/>
              <a:t>What are hormones?</a:t>
            </a:r>
          </a:p>
          <a:p>
            <a:r>
              <a:rPr lang="en-GB" i="1" dirty="0"/>
              <a:t>Chemical messengers that cause a response at target organs</a:t>
            </a:r>
          </a:p>
          <a:p>
            <a:r>
              <a:rPr lang="en-GB" dirty="0"/>
              <a:t>How do they travel in the human body?</a:t>
            </a:r>
          </a:p>
          <a:p>
            <a:r>
              <a:rPr lang="en-GB" i="1" dirty="0"/>
              <a:t>Blood stream</a:t>
            </a:r>
          </a:p>
        </p:txBody>
      </p:sp>
    </p:spTree>
    <p:extLst>
      <p:ext uri="{BB962C8B-B14F-4D97-AF65-F5344CB8AC3E}">
        <p14:creationId xmlns:p14="http://schemas.microsoft.com/office/powerpoint/2010/main" val="393326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/>
          <a:lstStyle/>
          <a:p>
            <a:r>
              <a:rPr lang="en-GB" dirty="0"/>
              <a:t>What gland is called the master gland?</a:t>
            </a:r>
          </a:p>
          <a:p>
            <a:r>
              <a:rPr lang="en-GB" i="1" dirty="0"/>
              <a:t>Pituitary gland </a:t>
            </a:r>
          </a:p>
          <a:p>
            <a:r>
              <a:rPr lang="en-GB" dirty="0"/>
              <a:t>Can you identify</a:t>
            </a:r>
          </a:p>
          <a:p>
            <a:pPr marL="0" indent="0">
              <a:buNone/>
            </a:pPr>
            <a:r>
              <a:rPr lang="en-GB" dirty="0"/>
              <a:t>the glands?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4958" y="2247761"/>
            <a:ext cx="5619750" cy="4410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75746" y="29595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Thyroid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75746" y="3855905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Adrenal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41280" y="4936976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Testes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83776" y="2811129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Pituitary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83776" y="3683202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Pancreas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44723" y="4452798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Ovaries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36176" y="3835602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Pancreas</a:t>
            </a:r>
          </a:p>
        </p:txBody>
      </p:sp>
    </p:spTree>
    <p:extLst>
      <p:ext uri="{BB962C8B-B14F-4D97-AF65-F5344CB8AC3E}">
        <p14:creationId xmlns:p14="http://schemas.microsoft.com/office/powerpoint/2010/main" val="183415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Homeostasis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gland monitors and controls blood glucose?</a:t>
            </a:r>
          </a:p>
          <a:p>
            <a:r>
              <a:rPr lang="en-GB" i="1" dirty="0"/>
              <a:t>Pancreas</a:t>
            </a:r>
          </a:p>
          <a:p>
            <a:r>
              <a:rPr lang="en-GB" dirty="0"/>
              <a:t>What hormone is released if blood glucose is too low?</a:t>
            </a:r>
          </a:p>
          <a:p>
            <a:r>
              <a:rPr lang="en-GB" i="1" dirty="0"/>
              <a:t>Insulin</a:t>
            </a:r>
          </a:p>
          <a:p>
            <a:r>
              <a:rPr lang="en-GB" dirty="0"/>
              <a:t>What does insulin do?</a:t>
            </a:r>
          </a:p>
          <a:p>
            <a:r>
              <a:rPr lang="en-GB" i="1" dirty="0"/>
              <a:t>Causes liver and muscles to absorb glucose</a:t>
            </a:r>
          </a:p>
          <a:p>
            <a:r>
              <a:rPr lang="en-GB" dirty="0"/>
              <a:t>What happens to the absorbed glucose?</a:t>
            </a:r>
          </a:p>
          <a:p>
            <a:r>
              <a:rPr lang="en-GB" i="1" dirty="0"/>
              <a:t>Turned into glycogen for storage</a:t>
            </a:r>
          </a:p>
        </p:txBody>
      </p:sp>
    </p:spTree>
    <p:extLst>
      <p:ext uri="{BB962C8B-B14F-4D97-AF65-F5344CB8AC3E}">
        <p14:creationId xmlns:p14="http://schemas.microsoft.com/office/powerpoint/2010/main" val="45355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2F58AACBC974E984186DC30704671" ma:contentTypeVersion="10" ma:contentTypeDescription="Create a new document." ma:contentTypeScope="" ma:versionID="6639fb531f1b1ef571b2c7993debf082">
  <xsd:schema xmlns:xsd="http://www.w3.org/2001/XMLSchema" xmlns:xs="http://www.w3.org/2001/XMLSchema" xmlns:p="http://schemas.microsoft.com/office/2006/metadata/properties" xmlns:ns2="748ea2e6-7b6d-4064-aeaf-e44fe012dd75" xmlns:ns3="3473b7a8-b561-4974-9e0f-66c53f11eebd" targetNamespace="http://schemas.microsoft.com/office/2006/metadata/properties" ma:root="true" ma:fieldsID="0677a5d636dbde4c54d4db98fb0a2263" ns2:_="" ns3:_="">
    <xsd:import namespace="748ea2e6-7b6d-4064-aeaf-e44fe012dd75"/>
    <xsd:import namespace="3473b7a8-b561-4974-9e0f-66c53f11eeb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ea2e6-7b6d-4064-aeaf-e44fe012d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3b7a8-b561-4974-9e0f-66c53f11e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9E3F06-8AEA-4630-9C3F-42ADF63A3C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C19767-15A7-41DF-BA24-AC4B74FBB3F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E44B30A-1AB6-43C4-A42B-50A1AD81AF1D}"/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3409</Words>
  <Application>Microsoft Office PowerPoint</Application>
  <PresentationFormat>Widescreen</PresentationFormat>
  <Paragraphs>578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Biology Paper 2 Crammer </vt:lpstr>
      <vt:lpstr>Homeostasis and Response</vt:lpstr>
      <vt:lpstr>Homeostasis and Response </vt:lpstr>
      <vt:lpstr>Homeostasis and Response</vt:lpstr>
      <vt:lpstr>Homeostasis and Response</vt:lpstr>
      <vt:lpstr>Reaction Time Required Practical</vt:lpstr>
      <vt:lpstr>Homeostasis and Response</vt:lpstr>
      <vt:lpstr>Homeostasis and Response</vt:lpstr>
      <vt:lpstr>Homeostasis and Response</vt:lpstr>
      <vt:lpstr>Homeostasis and Response - Higher</vt:lpstr>
      <vt:lpstr>Homeostasis and Response </vt:lpstr>
      <vt:lpstr>Homeostasis and Response</vt:lpstr>
      <vt:lpstr>Homeostasis and Response</vt:lpstr>
      <vt:lpstr>Homeostasis and Response</vt:lpstr>
      <vt:lpstr>Homeostasis and Response</vt:lpstr>
      <vt:lpstr>Homeostasis and Response - Higher</vt:lpstr>
      <vt:lpstr>Homeostasis and Response</vt:lpstr>
      <vt:lpstr>Homeostasis and Response</vt:lpstr>
      <vt:lpstr>Homeostasis and Response - Higher</vt:lpstr>
      <vt:lpstr>Homeostasis and Response – higher 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 -Higher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 - higher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Inheritance, Variation and Evolution</vt:lpstr>
      <vt:lpstr>Ecology</vt:lpstr>
      <vt:lpstr>Ecology</vt:lpstr>
      <vt:lpstr>Sampling Organisms Required Practical </vt:lpstr>
      <vt:lpstr>Ecology</vt:lpstr>
      <vt:lpstr>Ecology</vt:lpstr>
      <vt:lpstr>Ecology</vt:lpstr>
      <vt:lpstr>Ecology</vt:lpstr>
      <vt:lpstr>Ecology</vt:lpstr>
      <vt:lpstr>Ecology</vt:lpstr>
      <vt:lpstr>Ecology</vt:lpstr>
      <vt:lpstr>Ecology</vt:lpstr>
      <vt:lpstr>Ecology</vt:lpstr>
      <vt:lpstr>Ecology</vt:lpstr>
      <vt:lpstr>Ecology</vt:lpstr>
      <vt:lpstr>Ecology</vt:lpstr>
      <vt:lpstr>Ecology</vt:lpstr>
      <vt:lpstr>Ecology</vt:lpstr>
      <vt:lpstr>Ecology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Paper 2 Crammer</dc:title>
  <dc:creator>Jonathan Poulter</dc:creator>
  <cp:lastModifiedBy>PoulterJ</cp:lastModifiedBy>
  <cp:revision>71</cp:revision>
  <dcterms:created xsi:type="dcterms:W3CDTF">2018-04-15T12:59:59Z</dcterms:created>
  <dcterms:modified xsi:type="dcterms:W3CDTF">2018-06-08T08:33:46Z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0x010100BA22F58AACBC974E984186DC30704671</vt:lpwstr>
  </property>
</Properties>
</file>