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0"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3ED1E-199C-4960-87FF-1D22F7D600D2}" type="datetimeFigureOut">
              <a:rPr lang="en-GB" smtClean="0"/>
              <a:t>20/03/2018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3AA83-EBED-4B02-99DB-9B43A57C8F42}" type="slidenum">
              <a:rPr lang="en-GB" smtClean="0"/>
              <a:t>‹#›</a:t>
            </a:fld>
            <a:endParaRPr lang="en-GB"/>
          </a:p>
        </p:txBody>
      </p:sp>
    </p:spTree>
    <p:extLst>
      <p:ext uri="{BB962C8B-B14F-4D97-AF65-F5344CB8AC3E}">
        <p14:creationId xmlns:p14="http://schemas.microsoft.com/office/powerpoint/2010/main" val="238446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1" y="399408"/>
            <a:ext cx="11987447" cy="6063689"/>
          </a:xfrm>
          <a:prstGeom prst="rect">
            <a:avLst/>
          </a:prstGeom>
        </p:spPr>
      </p:pic>
      <p:sp>
        <p:nvSpPr>
          <p:cNvPr id="2" name="Title 1"/>
          <p:cNvSpPr>
            <a:spLocks noGrp="1"/>
          </p:cNvSpPr>
          <p:nvPr>
            <p:ph type="ctrTitle"/>
          </p:nvPr>
        </p:nvSpPr>
        <p:spPr>
          <a:xfrm>
            <a:off x="1524000" y="510042"/>
            <a:ext cx="9144000" cy="2387600"/>
          </a:xfrm>
          <a:solidFill>
            <a:srgbClr val="FF0000"/>
          </a:solidFill>
          <a:ln w="38100">
            <a:solidFill>
              <a:schemeClr val="tx1"/>
            </a:solidFill>
          </a:ln>
        </p:spPr>
        <p:txBody>
          <a:bodyPr anchor="b"/>
          <a:lstStyle>
            <a:lvl1pPr algn="ctr">
              <a:defRPr sz="6000">
                <a:latin typeface="Comic Sans MS" panose="030F0702030302020204" pitchFamily="66"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010252"/>
            <a:ext cx="9144000" cy="1655762"/>
          </a:xfrm>
          <a:solidFill>
            <a:srgbClr val="FF0000"/>
          </a:solidFill>
          <a:ln w="38100">
            <a:solidFill>
              <a:schemeClr val="tx1"/>
            </a:solidFill>
          </a:ln>
        </p:spPr>
        <p:txBody>
          <a:bodyPr>
            <a:normAutofit/>
          </a:bodyPr>
          <a:lstStyle>
            <a:lvl1pPr marL="0" indent="0" algn="ctr">
              <a:buNone/>
              <a:defRPr sz="36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3077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58402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099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2" y="455200"/>
            <a:ext cx="11879036" cy="6008850"/>
          </a:xfrm>
          <a:prstGeom prst="rect">
            <a:avLst/>
          </a:prstGeom>
        </p:spPr>
      </p:pic>
      <p:sp>
        <p:nvSpPr>
          <p:cNvPr id="2" name="Title 1"/>
          <p:cNvSpPr>
            <a:spLocks noGrp="1"/>
          </p:cNvSpPr>
          <p:nvPr>
            <p:ph type="title"/>
          </p:nvPr>
        </p:nvSpPr>
        <p:spPr>
          <a:solidFill>
            <a:srgbClr val="FF0000"/>
          </a:solidFill>
          <a:ln w="38100">
            <a:solidFill>
              <a:schemeClr val="tx1"/>
            </a:solidFill>
          </a:ln>
        </p:spPr>
        <p:txBody>
          <a:bodyPr/>
          <a:lstStyle>
            <a:lvl1pPr>
              <a:defRPr>
                <a:latin typeface="Comic Sans MS" panose="030F0702030302020204" pitchFamily="66" charset="0"/>
              </a:defRPr>
            </a:lvl1pPr>
          </a:lstStyle>
          <a:p>
            <a:r>
              <a:rPr lang="en-US"/>
              <a:t>Click to edit Master title style</a:t>
            </a:r>
            <a:endParaRPr lang="en-GB"/>
          </a:p>
        </p:txBody>
      </p:sp>
      <p:sp>
        <p:nvSpPr>
          <p:cNvPr id="3" name="Content Placeholder 2"/>
          <p:cNvSpPr>
            <a:spLocks noGrp="1"/>
          </p:cNvSpPr>
          <p:nvPr>
            <p:ph idx="1"/>
          </p:nvPr>
        </p:nvSpPr>
        <p:spPr>
          <a:solidFill>
            <a:srgbClr val="FF0000"/>
          </a:solidFill>
          <a:ln w="38100">
            <a:solidFill>
              <a:schemeClr val="tx1"/>
            </a:solidFill>
          </a:ln>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15417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7421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74927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B8E262-0E3E-46B2-9AA4-2F5BFF12AF8B}" type="datetimeFigureOut">
              <a:rPr lang="en-GB" smtClean="0"/>
              <a:t>20/03/2018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29054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B8E262-0E3E-46B2-9AA4-2F5BFF12AF8B}" type="datetimeFigureOut">
              <a:rPr lang="en-GB" smtClean="0"/>
              <a:t>20/03/2018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23594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8E262-0E3E-46B2-9AA4-2F5BFF12AF8B}" type="datetimeFigureOut">
              <a:rPr lang="en-GB" smtClean="0"/>
              <a:t>20/03/2018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469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54251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79174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8E262-0E3E-46B2-9AA4-2F5BFF12AF8B}" type="datetimeFigureOut">
              <a:rPr lang="en-GB" smtClean="0"/>
              <a:t>20/03/2018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F9363-6A82-45ED-B4FA-D71530304E3E}" type="slidenum">
              <a:rPr lang="en-GB" smtClean="0"/>
              <a:t>‹#›</a:t>
            </a:fld>
            <a:endParaRPr lang="en-GB"/>
          </a:p>
        </p:txBody>
      </p:sp>
    </p:spTree>
    <p:extLst>
      <p:ext uri="{BB962C8B-B14F-4D97-AF65-F5344CB8AC3E}">
        <p14:creationId xmlns:p14="http://schemas.microsoft.com/office/powerpoint/2010/main" val="203662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0000"/>
          </a:solidFill>
        </p:spPr>
        <p:txBody>
          <a:bodyPr/>
          <a:lstStyle/>
          <a:p>
            <a:r>
              <a:rPr lang="en-GB" dirty="0" smtClean="0"/>
              <a:t>C10: Sustainable Development</a:t>
            </a:r>
            <a:endParaRPr lang="en-GB" dirty="0"/>
          </a:p>
        </p:txBody>
      </p:sp>
      <p:sp>
        <p:nvSpPr>
          <p:cNvPr id="3" name="Subtitle 2"/>
          <p:cNvSpPr>
            <a:spLocks noGrp="1"/>
          </p:cNvSpPr>
          <p:nvPr>
            <p:ph type="subTitle" idx="1"/>
          </p:nvPr>
        </p:nvSpPr>
        <p:spPr>
          <a:solidFill>
            <a:srgbClr val="FF0000"/>
          </a:solidFill>
        </p:spPr>
        <p:txBody>
          <a:bodyPr/>
          <a:lstStyle/>
          <a:p>
            <a:endParaRPr lang="en-GB" dirty="0"/>
          </a:p>
          <a:p>
            <a:r>
              <a:rPr lang="en-GB" dirty="0"/>
              <a:t>Key Concepts</a:t>
            </a:r>
          </a:p>
        </p:txBody>
      </p:sp>
    </p:spTree>
    <p:extLst>
      <p:ext uri="{BB962C8B-B14F-4D97-AF65-F5344CB8AC3E}">
        <p14:creationId xmlns:p14="http://schemas.microsoft.com/office/powerpoint/2010/main" val="1799756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Sustainable Development</a:t>
            </a:r>
            <a:endParaRPr lang="en-GB" dirty="0"/>
          </a:p>
        </p:txBody>
      </p:sp>
      <p:sp>
        <p:nvSpPr>
          <p:cNvPr id="3" name="Content Placeholder 2"/>
          <p:cNvSpPr>
            <a:spLocks noGrp="1"/>
          </p:cNvSpPr>
          <p:nvPr>
            <p:ph idx="1"/>
          </p:nvPr>
        </p:nvSpPr>
        <p:spPr/>
        <p:txBody>
          <a:bodyPr/>
          <a:lstStyle/>
          <a:p>
            <a:pPr marL="0" indent="0">
              <a:buNone/>
            </a:pPr>
            <a:r>
              <a:rPr lang="en-GB" dirty="0" smtClean="0"/>
              <a:t>If we are going to be able to advance technology and maintain our standard of living for years to come we need to make sure that we are not damaging our environment so much that it cannot sustain us in the future.</a:t>
            </a:r>
          </a:p>
          <a:p>
            <a:pPr marL="0" indent="0">
              <a:buNone/>
            </a:pPr>
            <a:endParaRPr lang="en-GB" dirty="0"/>
          </a:p>
          <a:p>
            <a:pPr marL="0" indent="0">
              <a:buNone/>
            </a:pPr>
            <a:r>
              <a:rPr lang="en-GB" dirty="0" smtClean="0"/>
              <a:t>If we can use more </a:t>
            </a:r>
            <a:r>
              <a:rPr lang="en-GB" b="1" dirty="0" smtClean="0"/>
              <a:t>sustainable resources </a:t>
            </a:r>
            <a:r>
              <a:rPr lang="en-GB" dirty="0" smtClean="0"/>
              <a:t>there will be enough for the future. If we need to use </a:t>
            </a:r>
            <a:r>
              <a:rPr lang="en-GB" b="1" dirty="0" smtClean="0"/>
              <a:t>finite</a:t>
            </a:r>
            <a:r>
              <a:rPr lang="en-GB" dirty="0" smtClean="0"/>
              <a:t> resources we</a:t>
            </a:r>
          </a:p>
          <a:p>
            <a:pPr marL="0" indent="0">
              <a:buNone/>
            </a:pPr>
            <a:r>
              <a:rPr lang="en-GB" dirty="0"/>
              <a:t>s</a:t>
            </a:r>
            <a:r>
              <a:rPr lang="en-GB" dirty="0" smtClean="0"/>
              <a:t>hould use them sparingly, reuse and recycle them</a:t>
            </a:r>
            <a:endParaRPr lang="en-GB" dirty="0"/>
          </a:p>
        </p:txBody>
      </p:sp>
    </p:spTree>
    <p:extLst>
      <p:ext uri="{BB962C8B-B14F-4D97-AF65-F5344CB8AC3E}">
        <p14:creationId xmlns:p14="http://schemas.microsoft.com/office/powerpoint/2010/main" val="730649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Potable water</a:t>
            </a:r>
            <a:endParaRPr lang="en-GB" dirty="0"/>
          </a:p>
        </p:txBody>
      </p:sp>
      <p:sp>
        <p:nvSpPr>
          <p:cNvPr id="3" name="Content Placeholder 2"/>
          <p:cNvSpPr>
            <a:spLocks noGrp="1"/>
          </p:cNvSpPr>
          <p:nvPr>
            <p:ph idx="1"/>
          </p:nvPr>
        </p:nvSpPr>
        <p:spPr/>
        <p:txBody>
          <a:bodyPr/>
          <a:lstStyle/>
          <a:p>
            <a:pPr marL="0" indent="0">
              <a:buNone/>
            </a:pPr>
            <a:r>
              <a:rPr lang="en-GB" b="1" dirty="0" smtClean="0"/>
              <a:t>Potable water </a:t>
            </a:r>
            <a:r>
              <a:rPr lang="en-GB" dirty="0" smtClean="0"/>
              <a:t>is water that is safe to drink.</a:t>
            </a:r>
          </a:p>
          <a:p>
            <a:pPr marL="0" indent="0">
              <a:buNone/>
            </a:pPr>
            <a:r>
              <a:rPr lang="en-GB" dirty="0" smtClean="0"/>
              <a:t>There are three stages of water treatment:</a:t>
            </a:r>
          </a:p>
          <a:p>
            <a:r>
              <a:rPr lang="en-GB" b="1" dirty="0" smtClean="0"/>
              <a:t>Sedimentation</a:t>
            </a:r>
            <a:r>
              <a:rPr lang="en-GB" dirty="0" smtClean="0"/>
              <a:t> of particles so that solids drop to the bottom.</a:t>
            </a:r>
          </a:p>
          <a:p>
            <a:r>
              <a:rPr lang="en-GB" b="1" dirty="0" smtClean="0"/>
              <a:t>Filtration</a:t>
            </a:r>
            <a:r>
              <a:rPr lang="en-GB" dirty="0" smtClean="0"/>
              <a:t> of fine particles using sand.</a:t>
            </a:r>
          </a:p>
          <a:p>
            <a:r>
              <a:rPr lang="en-GB" b="1" dirty="0" smtClean="0"/>
              <a:t>Sterilising </a:t>
            </a:r>
            <a:r>
              <a:rPr lang="en-GB" dirty="0" smtClean="0"/>
              <a:t>to kill microbes. Sterilising agents include chlorine , ozone or UV light.</a:t>
            </a:r>
            <a:endParaRPr lang="en-GB" dirty="0"/>
          </a:p>
        </p:txBody>
      </p:sp>
    </p:spTree>
    <p:extLst>
      <p:ext uri="{BB962C8B-B14F-4D97-AF65-F5344CB8AC3E}">
        <p14:creationId xmlns:p14="http://schemas.microsoft.com/office/powerpoint/2010/main" val="379300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Potable water from seawater</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Seawater needs to undergo </a:t>
            </a:r>
            <a:r>
              <a:rPr lang="en-GB" b="1" dirty="0" smtClean="0"/>
              <a:t>desalination.</a:t>
            </a:r>
          </a:p>
          <a:p>
            <a:pPr marL="0" indent="0">
              <a:buNone/>
            </a:pPr>
            <a:r>
              <a:rPr lang="en-GB" dirty="0" smtClean="0"/>
              <a:t>This can be done by </a:t>
            </a:r>
            <a:r>
              <a:rPr lang="en-GB" b="1" dirty="0" smtClean="0"/>
              <a:t>distillation </a:t>
            </a:r>
            <a:r>
              <a:rPr lang="en-GB" dirty="0" smtClean="0"/>
              <a:t>or</a:t>
            </a:r>
            <a:r>
              <a:rPr lang="en-GB" b="1" dirty="0" smtClean="0"/>
              <a:t> reverse osmosis.</a:t>
            </a:r>
          </a:p>
          <a:p>
            <a:pPr marL="0" indent="0">
              <a:buNone/>
            </a:pPr>
            <a:r>
              <a:rPr lang="en-GB" b="1" dirty="0" smtClean="0"/>
              <a:t>These processes both require large amounts of energy</a:t>
            </a:r>
            <a:r>
              <a:rPr lang="en-GB" b="1" dirty="0" smtClean="0"/>
              <a:t>.</a:t>
            </a:r>
          </a:p>
          <a:p>
            <a:pPr marL="0" indent="0">
              <a:buNone/>
            </a:pPr>
            <a:r>
              <a:rPr lang="en-GB" b="1" dirty="0" smtClean="0"/>
              <a:t>Reverse Osmosis:</a:t>
            </a:r>
            <a:endParaRPr lang="en-GB" b="1" dirty="0"/>
          </a:p>
          <a:p>
            <a:pPr marL="0" indent="0">
              <a:buNone/>
            </a:pPr>
            <a:r>
              <a:rPr lang="en-GB" dirty="0"/>
              <a:t>Water is put under high pressure and passed through a </a:t>
            </a:r>
            <a:r>
              <a:rPr lang="en-GB" b="1" dirty="0"/>
              <a:t>membrane </a:t>
            </a:r>
            <a:r>
              <a:rPr lang="en-GB" dirty="0"/>
              <a:t>which has tiny pores (holes) in it. The pores allow water </a:t>
            </a:r>
            <a:r>
              <a:rPr lang="en-GB" b="1" dirty="0"/>
              <a:t>molecules </a:t>
            </a:r>
            <a:r>
              <a:rPr lang="en-GB" dirty="0"/>
              <a:t>through, but prevent most </a:t>
            </a:r>
            <a:r>
              <a:rPr lang="en-GB" b="1" dirty="0"/>
              <a:t>ions</a:t>
            </a:r>
            <a:r>
              <a:rPr lang="en-GB" dirty="0"/>
              <a:t> and molecules from passing through. Reverse </a:t>
            </a:r>
            <a:r>
              <a:rPr lang="en-GB" b="1" dirty="0"/>
              <a:t>osmosis</a:t>
            </a:r>
            <a:r>
              <a:rPr lang="en-GB" dirty="0"/>
              <a:t> requires expensive membranes and also produces a large volume of waste water, so its </a:t>
            </a:r>
            <a:r>
              <a:rPr lang="en-GB" b="1" dirty="0"/>
              <a:t>efficiency</a:t>
            </a:r>
            <a:r>
              <a:rPr lang="en-GB" dirty="0"/>
              <a:t> is often quite low.</a:t>
            </a:r>
          </a:p>
          <a:p>
            <a:pPr marL="0" indent="0">
              <a:buNone/>
            </a:pPr>
            <a:endParaRPr lang="en-GB" b="1" dirty="0" smtClean="0"/>
          </a:p>
          <a:p>
            <a:pPr marL="0" indent="0">
              <a:buNone/>
            </a:pPr>
            <a:endParaRPr lang="en-GB" b="1" dirty="0"/>
          </a:p>
        </p:txBody>
      </p:sp>
    </p:spTree>
    <p:extLst>
      <p:ext uri="{BB962C8B-B14F-4D97-AF65-F5344CB8AC3E}">
        <p14:creationId xmlns:p14="http://schemas.microsoft.com/office/powerpoint/2010/main" val="299805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Waste water treatment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Waste water from homes, industry and agriculture must be treated before being released into the environment. Here are some examples of </a:t>
            </a:r>
            <a:r>
              <a:rPr lang="en-GB" b="1" dirty="0"/>
              <a:t>pollutants</a:t>
            </a:r>
            <a:r>
              <a:rPr lang="en-GB" dirty="0"/>
              <a:t> which might be present in waste water:</a:t>
            </a:r>
          </a:p>
          <a:p>
            <a:r>
              <a:rPr lang="en-GB" dirty="0"/>
              <a:t>human waste contains harmful </a:t>
            </a:r>
            <a:r>
              <a:rPr lang="en-GB" b="1" dirty="0"/>
              <a:t>bacteria</a:t>
            </a:r>
            <a:r>
              <a:rPr lang="en-GB" dirty="0"/>
              <a:t> and high levels of nitrogen </a:t>
            </a:r>
            <a:r>
              <a:rPr lang="en-GB" b="1" dirty="0"/>
              <a:t>compounds</a:t>
            </a:r>
            <a:r>
              <a:rPr lang="en-GB" dirty="0"/>
              <a:t> which can harm </a:t>
            </a:r>
            <a:r>
              <a:rPr lang="en-GB" b="1" dirty="0"/>
              <a:t>aquatic</a:t>
            </a:r>
            <a:r>
              <a:rPr lang="en-GB" dirty="0"/>
              <a:t> </a:t>
            </a:r>
            <a:r>
              <a:rPr lang="en-GB" b="1" dirty="0"/>
              <a:t>ecosystems</a:t>
            </a:r>
            <a:endParaRPr lang="en-GB" dirty="0"/>
          </a:p>
          <a:p>
            <a:r>
              <a:rPr lang="en-GB" dirty="0"/>
              <a:t>industrial waste water may contain harmful chemicals such as </a:t>
            </a:r>
            <a:r>
              <a:rPr lang="en-GB" b="1" dirty="0"/>
              <a:t>toxic</a:t>
            </a:r>
            <a:r>
              <a:rPr lang="en-GB" dirty="0"/>
              <a:t> metal compounds</a:t>
            </a:r>
          </a:p>
          <a:p>
            <a:r>
              <a:rPr lang="en-GB" dirty="0"/>
              <a:t>agricultural waste water may contain </a:t>
            </a:r>
            <a:r>
              <a:rPr lang="en-GB" b="1" dirty="0"/>
              <a:t>fertilisers</a:t>
            </a:r>
            <a:r>
              <a:rPr lang="en-GB" dirty="0"/>
              <a:t> or </a:t>
            </a:r>
            <a:r>
              <a:rPr lang="en-GB" b="1" dirty="0" smtClean="0"/>
              <a:t>pesticides </a:t>
            </a:r>
            <a:r>
              <a:rPr lang="en-GB" dirty="0" smtClean="0"/>
              <a:t>which </a:t>
            </a:r>
            <a:r>
              <a:rPr lang="en-GB" dirty="0"/>
              <a:t>can disrupt sensitive ecosystems</a:t>
            </a:r>
          </a:p>
          <a:p>
            <a:pPr marL="0" indent="0">
              <a:buNone/>
            </a:pPr>
            <a:r>
              <a:rPr lang="en-GB" dirty="0"/>
              <a:t>Sewage treatment involves the following steps:</a:t>
            </a:r>
          </a:p>
          <a:p>
            <a:r>
              <a:rPr lang="en-GB" dirty="0"/>
              <a:t>screening and grit removal to remove large particles</a:t>
            </a:r>
          </a:p>
          <a:p>
            <a:r>
              <a:rPr lang="en-GB" dirty="0"/>
              <a:t>sedimentation allows tiny particles to settle out from still water, which produces sewage sludge and effluent (the liquid which remains on top)</a:t>
            </a:r>
          </a:p>
          <a:p>
            <a:r>
              <a:rPr lang="en-GB" dirty="0"/>
              <a:t>the sewage sludge is digested anaerobically by specific bacteria</a:t>
            </a:r>
          </a:p>
          <a:p>
            <a:r>
              <a:rPr lang="en-GB" dirty="0"/>
              <a:t>the effluent is treated with aerobic bacteria to reduce the volume of solid waste</a:t>
            </a:r>
          </a:p>
          <a:p>
            <a:endParaRPr lang="en-GB" dirty="0"/>
          </a:p>
        </p:txBody>
      </p:sp>
    </p:spTree>
    <p:extLst>
      <p:ext uri="{BB962C8B-B14F-4D97-AF65-F5344CB8AC3E}">
        <p14:creationId xmlns:p14="http://schemas.microsoft.com/office/powerpoint/2010/main" val="3928847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Methods of metal extraction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The Earth's supply of metal </a:t>
            </a:r>
            <a:r>
              <a:rPr lang="en-GB" b="1" dirty="0"/>
              <a:t>ores</a:t>
            </a:r>
            <a:r>
              <a:rPr lang="en-GB" dirty="0"/>
              <a:t> is limited. For example, high-grade copper ores are becoming harder to find and mine. There are some alternative methods to extract </a:t>
            </a:r>
            <a:r>
              <a:rPr lang="en-GB" b="1" dirty="0"/>
              <a:t>metals</a:t>
            </a:r>
            <a:r>
              <a:rPr lang="en-GB" dirty="0"/>
              <a:t> from </a:t>
            </a:r>
            <a:r>
              <a:rPr lang="en-GB" dirty="0" smtClean="0"/>
              <a:t>low-grade </a:t>
            </a:r>
            <a:r>
              <a:rPr lang="en-GB" dirty="0"/>
              <a:t>copper ores that use living </a:t>
            </a:r>
            <a:r>
              <a:rPr lang="en-GB" b="1" dirty="0"/>
              <a:t>organisms</a:t>
            </a:r>
            <a:r>
              <a:rPr lang="en-GB" dirty="0"/>
              <a:t>. </a:t>
            </a:r>
            <a:endParaRPr lang="en-GB" dirty="0" smtClean="0"/>
          </a:p>
          <a:p>
            <a:pPr marL="0" indent="0">
              <a:buNone/>
            </a:pPr>
            <a:endParaRPr lang="en-GB" dirty="0"/>
          </a:p>
          <a:p>
            <a:r>
              <a:rPr lang="en-GB" b="1" dirty="0" err="1"/>
              <a:t>Phytoextraction</a:t>
            </a:r>
            <a:endParaRPr lang="en-GB" b="1" dirty="0"/>
          </a:p>
          <a:p>
            <a:r>
              <a:rPr lang="en-GB" dirty="0"/>
              <a:t>Plants absorb mineral </a:t>
            </a:r>
            <a:r>
              <a:rPr lang="en-GB" b="1" dirty="0"/>
              <a:t>ions</a:t>
            </a:r>
            <a:r>
              <a:rPr lang="en-GB" dirty="0"/>
              <a:t> through their roots. </a:t>
            </a:r>
            <a:r>
              <a:rPr lang="en-GB" b="1" dirty="0" err="1"/>
              <a:t>Phytoextraction</a:t>
            </a:r>
            <a:r>
              <a:rPr lang="en-GB" dirty="0" err="1"/>
              <a:t>makes</a:t>
            </a:r>
            <a:r>
              <a:rPr lang="en-GB" dirty="0"/>
              <a:t> use of this:</a:t>
            </a:r>
          </a:p>
          <a:p>
            <a:r>
              <a:rPr lang="en-GB" dirty="0"/>
              <a:t>plants are grown on a low-grade </a:t>
            </a:r>
            <a:r>
              <a:rPr lang="en-GB" b="1" dirty="0"/>
              <a:t>ore</a:t>
            </a:r>
            <a:endParaRPr lang="en-GB" dirty="0"/>
          </a:p>
          <a:p>
            <a:r>
              <a:rPr lang="en-GB" dirty="0"/>
              <a:t>the plants absorb metal ions through their roots and concentrate these ions in their cells</a:t>
            </a:r>
          </a:p>
          <a:p>
            <a:r>
              <a:rPr lang="en-GB" dirty="0"/>
              <a:t>the plants are harvested and burnt</a:t>
            </a:r>
          </a:p>
          <a:p>
            <a:r>
              <a:rPr lang="en-GB" dirty="0"/>
              <a:t>the ash left behind contains metal </a:t>
            </a:r>
            <a:r>
              <a:rPr lang="en-GB" b="1" dirty="0"/>
              <a:t>compounds</a:t>
            </a:r>
            <a:endParaRPr lang="en-GB" dirty="0"/>
          </a:p>
          <a:p>
            <a:pPr marL="0" indent="0">
              <a:buNone/>
            </a:pPr>
            <a:endParaRPr lang="en-GB" dirty="0"/>
          </a:p>
        </p:txBody>
      </p:sp>
    </p:spTree>
    <p:extLst>
      <p:ext uri="{BB962C8B-B14F-4D97-AF65-F5344CB8AC3E}">
        <p14:creationId xmlns:p14="http://schemas.microsoft.com/office/powerpoint/2010/main" val="5845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Extracting metals</a:t>
            </a:r>
            <a:endParaRPr lang="en-GB" dirty="0"/>
          </a:p>
        </p:txBody>
      </p:sp>
      <p:sp>
        <p:nvSpPr>
          <p:cNvPr id="3" name="Content Placeholder 2"/>
          <p:cNvSpPr>
            <a:spLocks noGrp="1"/>
          </p:cNvSpPr>
          <p:nvPr>
            <p:ph idx="1"/>
          </p:nvPr>
        </p:nvSpPr>
        <p:spPr/>
        <p:txBody>
          <a:bodyPr/>
          <a:lstStyle/>
          <a:p>
            <a:r>
              <a:rPr lang="en-GB" b="1" dirty="0"/>
              <a:t>Bioleaching</a:t>
            </a:r>
          </a:p>
          <a:p>
            <a:r>
              <a:rPr lang="en-GB" dirty="0"/>
              <a:t>Certain </a:t>
            </a:r>
            <a:r>
              <a:rPr lang="en-GB" b="1" dirty="0"/>
              <a:t>bacteria</a:t>
            </a:r>
            <a:r>
              <a:rPr lang="en-GB" dirty="0"/>
              <a:t> can break down low-grade ores to produce an </a:t>
            </a:r>
            <a:r>
              <a:rPr lang="en-GB" b="1" dirty="0"/>
              <a:t>acidic</a:t>
            </a:r>
            <a:r>
              <a:rPr lang="en-GB" dirty="0"/>
              <a:t> </a:t>
            </a:r>
            <a:r>
              <a:rPr lang="en-GB" b="1" dirty="0"/>
              <a:t>solution</a:t>
            </a:r>
            <a:r>
              <a:rPr lang="en-GB" dirty="0"/>
              <a:t> containing copper ions. The solution is called a </a:t>
            </a:r>
            <a:r>
              <a:rPr lang="en-GB" b="1" dirty="0"/>
              <a:t>leachate</a:t>
            </a:r>
            <a:r>
              <a:rPr lang="en-GB" dirty="0"/>
              <a:t> and the process is called </a:t>
            </a:r>
            <a:r>
              <a:rPr lang="en-GB" b="1" dirty="0"/>
              <a:t>bioleaching</a:t>
            </a:r>
            <a:r>
              <a:rPr lang="en-GB" dirty="0"/>
              <a:t>.</a:t>
            </a:r>
          </a:p>
          <a:p>
            <a:r>
              <a:rPr lang="en-GB" dirty="0"/>
              <a:t>Bioleaching does not need high temperatures but it produces </a:t>
            </a:r>
            <a:r>
              <a:rPr lang="en-GB" b="1" dirty="0" err="1"/>
              <a:t>toxic</a:t>
            </a:r>
            <a:r>
              <a:rPr lang="en-GB" dirty="0" err="1"/>
              <a:t>substances</a:t>
            </a:r>
            <a:r>
              <a:rPr lang="en-GB" dirty="0"/>
              <a:t>, including </a:t>
            </a:r>
            <a:r>
              <a:rPr lang="en-GB" dirty="0" err="1"/>
              <a:t>sulfuric</a:t>
            </a:r>
            <a:r>
              <a:rPr lang="en-GB" dirty="0"/>
              <a:t> acid, which damage the environment.</a:t>
            </a:r>
          </a:p>
          <a:p>
            <a:pPr marL="0" indent="0">
              <a:buNone/>
            </a:pPr>
            <a:endParaRPr lang="en-GB" dirty="0"/>
          </a:p>
        </p:txBody>
      </p:sp>
    </p:spTree>
    <p:extLst>
      <p:ext uri="{BB962C8B-B14F-4D97-AF65-F5344CB8AC3E}">
        <p14:creationId xmlns:p14="http://schemas.microsoft.com/office/powerpoint/2010/main" val="1442481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22F58AACBC974E984186DC30704671" ma:contentTypeVersion="10" ma:contentTypeDescription="Create a new document." ma:contentTypeScope="" ma:versionID="6639fb531f1b1ef571b2c7993debf082">
  <xsd:schema xmlns:xsd="http://www.w3.org/2001/XMLSchema" xmlns:xs="http://www.w3.org/2001/XMLSchema" xmlns:p="http://schemas.microsoft.com/office/2006/metadata/properties" xmlns:ns2="748ea2e6-7b6d-4064-aeaf-e44fe012dd75" xmlns:ns3="3473b7a8-b561-4974-9e0f-66c53f11eebd" targetNamespace="http://schemas.microsoft.com/office/2006/metadata/properties" ma:root="true" ma:fieldsID="0677a5d636dbde4c54d4db98fb0a2263" ns2:_="" ns3:_="">
    <xsd:import namespace="748ea2e6-7b6d-4064-aeaf-e44fe012dd75"/>
    <xsd:import namespace="3473b7a8-b561-4974-9e0f-66c53f11eeb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ea2e6-7b6d-4064-aeaf-e44fe012dd7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473b7a8-b561-4974-9e0f-66c53f11eeb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E63BD2-4F57-4BE6-A5F4-31C3D5B1A4D5}">
  <ds:schemaRefs>
    <ds:schemaRef ds:uri="748ea2e6-7b6d-4064-aeaf-e44fe012dd75"/>
    <ds:schemaRef ds:uri="http://purl.org/dc/elements/1.1/"/>
    <ds:schemaRef ds:uri="http://schemas.microsoft.com/office/2006/documentManagement/types"/>
    <ds:schemaRef ds:uri="http://purl.org/dc/terms/"/>
    <ds:schemaRef ds:uri="3473b7a8-b561-4974-9e0f-66c53f11eebd"/>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23186F1-4CEE-44BE-99B5-0841D9C82D37}"/>
</file>

<file path=customXml/itemProps3.xml><?xml version="1.0" encoding="utf-8"?>
<ds:datastoreItem xmlns:ds="http://schemas.openxmlformats.org/officeDocument/2006/customXml" ds:itemID="{A924FF72-1FC8-49D1-87E6-0AFF4A049B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234</TotalTime>
  <Words>218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C10: Sustainable Development</vt:lpstr>
      <vt:lpstr>Sustainable Development</vt:lpstr>
      <vt:lpstr>Potable water</vt:lpstr>
      <vt:lpstr>Potable water from seawater</vt:lpstr>
      <vt:lpstr>Waste water treatment</vt:lpstr>
      <vt:lpstr>Alternative Methods of metal extraction</vt:lpstr>
      <vt:lpstr>Extracting metals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PoulterJ</dc:creator>
  <cp:lastModifiedBy>Microsoft account</cp:lastModifiedBy>
  <cp:revision>29</cp:revision>
  <dcterms:created xsi:type="dcterms:W3CDTF">2017-10-30T13:32:56Z</dcterms:created>
  <dcterms:modified xsi:type="dcterms:W3CDTF">2018-03-20T19:13:50Z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0x010100BA22F58AACBC974E984186DC30704671</vt:lpwstr>
  </property>
</Properties>
</file>