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0" r:id="rId6"/>
    <p:sldId id="257" r:id="rId7"/>
    <p:sldId id="263" r:id="rId8"/>
    <p:sldId id="259" r:id="rId9"/>
    <p:sldId id="262"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576"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03ED1E-199C-4960-87FF-1D22F7D600D2}" type="datetimeFigureOut">
              <a:rPr lang="en-GB" smtClean="0"/>
              <a:t>20/03/2018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B3AA83-EBED-4B02-99DB-9B43A57C8F42}" type="slidenum">
              <a:rPr lang="en-GB" smtClean="0"/>
              <a:t>‹#›</a:t>
            </a:fld>
            <a:endParaRPr lang="en-GB"/>
          </a:p>
        </p:txBody>
      </p:sp>
    </p:spTree>
    <p:extLst>
      <p:ext uri="{BB962C8B-B14F-4D97-AF65-F5344CB8AC3E}">
        <p14:creationId xmlns:p14="http://schemas.microsoft.com/office/powerpoint/2010/main" val="2384461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42B1454F-86D1-4F40-9365-7B3496096DD6}" type="slidenum">
              <a:rPr lang="en-GB"/>
              <a:pPr/>
              <a:t>2</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Making Oil Useful</a:t>
            </a:r>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72280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42B1454F-86D1-4F40-9365-7B3496096DD6}" type="slidenum">
              <a:rPr lang="en-GB"/>
              <a:pPr/>
              <a:t>3</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Making Oil Useful</a:t>
            </a:r>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655390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42B1454F-86D1-4F40-9365-7B3496096DD6}" type="slidenum">
              <a:rPr lang="en-GB"/>
              <a:pPr/>
              <a:t>5</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Making Oil Useful</a:t>
            </a:r>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56089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55"/>
          <p:cNvSpPr>
            <a:spLocks noGrp="1" noChangeArrowheads="1"/>
          </p:cNvSpPr>
          <p:nvPr>
            <p:ph type="sldNum" sz="quarter" idx="5"/>
          </p:nvPr>
        </p:nvSpPr>
        <p:spPr>
          <a:ln/>
        </p:spPr>
        <p:txBody>
          <a:bodyPr/>
          <a:lstStyle/>
          <a:p>
            <a:fld id="{42B1454F-86D1-4F40-9365-7B3496096DD6}" type="slidenum">
              <a:rPr lang="en-GB"/>
              <a:pPr/>
              <a:t>6</a:t>
            </a:fld>
            <a:endParaRPr lang="en-GB"/>
          </a:p>
        </p:txBody>
      </p:sp>
      <p:sp>
        <p:nvSpPr>
          <p:cNvPr id="6" name="Rectangle 2056"/>
          <p:cNvSpPr>
            <a:spLocks noGrp="1" noChangeArrowheads="1"/>
          </p:cNvSpPr>
          <p:nvPr>
            <p:ph type="hdr" sz="quarter"/>
          </p:nvPr>
        </p:nvSpPr>
        <p:spPr>
          <a:ln/>
        </p:spPr>
        <p:txBody>
          <a:bodyPr/>
          <a:lstStyle/>
          <a:p>
            <a:r>
              <a:rPr lang="en-GB"/>
              <a:t>Boardworks GCSE Science: Chemistry </a:t>
            </a:r>
          </a:p>
          <a:p>
            <a:r>
              <a:rPr lang="en-GB"/>
              <a:t>Making Oil Useful</a:t>
            </a:r>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077129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971" y="399408"/>
            <a:ext cx="11987447" cy="6063689"/>
          </a:xfrm>
          <a:prstGeom prst="rect">
            <a:avLst/>
          </a:prstGeom>
        </p:spPr>
      </p:pic>
      <p:sp>
        <p:nvSpPr>
          <p:cNvPr id="2" name="Title 1"/>
          <p:cNvSpPr>
            <a:spLocks noGrp="1"/>
          </p:cNvSpPr>
          <p:nvPr>
            <p:ph type="ctrTitle"/>
          </p:nvPr>
        </p:nvSpPr>
        <p:spPr>
          <a:xfrm>
            <a:off x="1524000" y="510042"/>
            <a:ext cx="9144000" cy="2387600"/>
          </a:xfrm>
          <a:solidFill>
            <a:srgbClr val="FF0000"/>
          </a:solidFill>
          <a:ln w="38100">
            <a:solidFill>
              <a:schemeClr val="tx1"/>
            </a:solidFill>
          </a:ln>
        </p:spPr>
        <p:txBody>
          <a:bodyPr anchor="b"/>
          <a:lstStyle>
            <a:lvl1pPr algn="ctr">
              <a:defRPr sz="6000">
                <a:latin typeface="Comic Sans MS" panose="030F0702030302020204" pitchFamily="66"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010252"/>
            <a:ext cx="9144000" cy="1655762"/>
          </a:xfrm>
          <a:solidFill>
            <a:srgbClr val="FF0000"/>
          </a:solidFill>
          <a:ln w="38100">
            <a:solidFill>
              <a:schemeClr val="tx1"/>
            </a:solidFill>
          </a:ln>
        </p:spPr>
        <p:txBody>
          <a:bodyPr>
            <a:normAutofit/>
          </a:bodyPr>
          <a:lstStyle>
            <a:lvl1pPr marL="0" indent="0" algn="ctr">
              <a:buNone/>
              <a:defRPr sz="36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330771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258402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40991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972" y="455200"/>
            <a:ext cx="11879036" cy="6008850"/>
          </a:xfrm>
          <a:prstGeom prst="rect">
            <a:avLst/>
          </a:prstGeom>
        </p:spPr>
      </p:pic>
      <p:sp>
        <p:nvSpPr>
          <p:cNvPr id="2" name="Title 1"/>
          <p:cNvSpPr>
            <a:spLocks noGrp="1"/>
          </p:cNvSpPr>
          <p:nvPr>
            <p:ph type="title"/>
          </p:nvPr>
        </p:nvSpPr>
        <p:spPr>
          <a:solidFill>
            <a:srgbClr val="FF0000"/>
          </a:solidFill>
          <a:ln w="38100">
            <a:solidFill>
              <a:schemeClr val="tx1"/>
            </a:solidFill>
          </a:ln>
        </p:spPr>
        <p:txBody>
          <a:bodyPr/>
          <a:lstStyle>
            <a:lvl1pPr>
              <a:defRPr>
                <a:latin typeface="Comic Sans MS" panose="030F0702030302020204" pitchFamily="66" charset="0"/>
              </a:defRPr>
            </a:lvl1pPr>
          </a:lstStyle>
          <a:p>
            <a:r>
              <a:rPr lang="en-US"/>
              <a:t>Click to edit Master title style</a:t>
            </a:r>
            <a:endParaRPr lang="en-GB"/>
          </a:p>
        </p:txBody>
      </p:sp>
      <p:sp>
        <p:nvSpPr>
          <p:cNvPr id="3" name="Content Placeholder 2"/>
          <p:cNvSpPr>
            <a:spLocks noGrp="1"/>
          </p:cNvSpPr>
          <p:nvPr>
            <p:ph idx="1"/>
          </p:nvPr>
        </p:nvSpPr>
        <p:spPr>
          <a:solidFill>
            <a:srgbClr val="FF0000"/>
          </a:solidFill>
          <a:ln w="38100">
            <a:solidFill>
              <a:schemeClr val="tx1"/>
            </a:solidFill>
          </a:ln>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2154175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8E262-0E3E-46B2-9AA4-2F5BFF12AF8B}" type="datetimeFigureOut">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1974217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B8E262-0E3E-46B2-9AA4-2F5BFF12AF8B}" type="datetimeFigureOut">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374927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CB8E262-0E3E-46B2-9AA4-2F5BFF12AF8B}" type="datetimeFigureOut">
              <a:rPr lang="en-GB" smtClean="0"/>
              <a:t>20/03/2018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229054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CB8E262-0E3E-46B2-9AA4-2F5BFF12AF8B}" type="datetimeFigureOut">
              <a:rPr lang="en-GB" smtClean="0"/>
              <a:t>20/03/2018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423594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8E262-0E3E-46B2-9AA4-2F5BFF12AF8B}" type="datetimeFigureOut">
              <a:rPr lang="en-GB" smtClean="0"/>
              <a:t>20/03/2018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194697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8E262-0E3E-46B2-9AA4-2F5BFF12AF8B}" type="datetimeFigureOut">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3542513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8E262-0E3E-46B2-9AA4-2F5BFF12AF8B}" type="datetimeFigureOut">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F9363-6A82-45ED-B4FA-D71530304E3E}" type="slidenum">
              <a:rPr lang="en-GB" smtClean="0"/>
              <a:t>‹#›</a:t>
            </a:fld>
            <a:endParaRPr lang="en-GB"/>
          </a:p>
        </p:txBody>
      </p:sp>
    </p:spTree>
    <p:extLst>
      <p:ext uri="{BB962C8B-B14F-4D97-AF65-F5344CB8AC3E}">
        <p14:creationId xmlns:p14="http://schemas.microsoft.com/office/powerpoint/2010/main" val="179174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8E262-0E3E-46B2-9AA4-2F5BFF12AF8B}" type="datetimeFigureOut">
              <a:rPr lang="en-GB" smtClean="0"/>
              <a:t>20/03/2018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F9363-6A82-45ED-B4FA-D71530304E3E}" type="slidenum">
              <a:rPr lang="en-GB" smtClean="0"/>
              <a:t>‹#›</a:t>
            </a:fld>
            <a:endParaRPr lang="en-GB"/>
          </a:p>
        </p:txBody>
      </p:sp>
    </p:spTree>
    <p:extLst>
      <p:ext uri="{BB962C8B-B14F-4D97-AF65-F5344CB8AC3E}">
        <p14:creationId xmlns:p14="http://schemas.microsoft.com/office/powerpoint/2010/main" val="2036625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0000"/>
          </a:solidFill>
        </p:spPr>
        <p:txBody>
          <a:bodyPr/>
          <a:lstStyle/>
          <a:p>
            <a:r>
              <a:rPr lang="en-GB" dirty="0" smtClean="0"/>
              <a:t>C9: The Atmosphere</a:t>
            </a:r>
            <a:endParaRPr lang="en-GB" dirty="0"/>
          </a:p>
        </p:txBody>
      </p:sp>
      <p:sp>
        <p:nvSpPr>
          <p:cNvPr id="3" name="Subtitle 2"/>
          <p:cNvSpPr>
            <a:spLocks noGrp="1"/>
          </p:cNvSpPr>
          <p:nvPr>
            <p:ph type="subTitle" idx="1"/>
          </p:nvPr>
        </p:nvSpPr>
        <p:spPr>
          <a:solidFill>
            <a:srgbClr val="FF0000"/>
          </a:solidFill>
        </p:spPr>
        <p:txBody>
          <a:bodyPr/>
          <a:lstStyle/>
          <a:p>
            <a:endParaRPr lang="en-GB" dirty="0"/>
          </a:p>
          <a:p>
            <a:r>
              <a:rPr lang="en-GB" dirty="0"/>
              <a:t>Key Concepts</a:t>
            </a:r>
          </a:p>
        </p:txBody>
      </p:sp>
    </p:spTree>
    <p:extLst>
      <p:ext uri="{BB962C8B-B14F-4D97-AF65-F5344CB8AC3E}">
        <p14:creationId xmlns:p14="http://schemas.microsoft.com/office/powerpoint/2010/main" val="1799756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838200" y="206224"/>
            <a:ext cx="10515600" cy="1325563"/>
          </a:xfrm>
        </p:spPr>
        <p:txBody>
          <a:bodyPr/>
          <a:lstStyle/>
          <a:p>
            <a:r>
              <a:rPr lang="en-GB" dirty="0" smtClean="0"/>
              <a:t>Proportions of gases in the atmosphere</a:t>
            </a:r>
            <a:endParaRPr lang="en-GB" dirty="0"/>
          </a:p>
        </p:txBody>
      </p:sp>
      <p:sp>
        <p:nvSpPr>
          <p:cNvPr id="9" name="AutoShape 4" descr="Image result for fractional distillation"/>
          <p:cNvSpPr>
            <a:spLocks noChangeAspect="1" noChangeArrowheads="1"/>
          </p:cNvSpPr>
          <p:nvPr/>
        </p:nvSpPr>
        <p:spPr bwMode="auto">
          <a:xfrm>
            <a:off x="63500" y="-776288"/>
            <a:ext cx="1809750" cy="1628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9407" y="1710233"/>
            <a:ext cx="6460177" cy="501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0639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GB" dirty="0" smtClean="0"/>
              <a:t>The Earth’s Early Atmosphere</a:t>
            </a:r>
            <a:endParaRPr lang="en-GB" dirty="0"/>
          </a:p>
        </p:txBody>
      </p:sp>
      <p:sp>
        <p:nvSpPr>
          <p:cNvPr id="2" name="TextBox 1"/>
          <p:cNvSpPr txBox="1"/>
          <p:nvPr/>
        </p:nvSpPr>
        <p:spPr>
          <a:xfrm>
            <a:off x="553093" y="1852607"/>
            <a:ext cx="11217290" cy="2585323"/>
          </a:xfrm>
          <a:prstGeom prst="rect">
            <a:avLst/>
          </a:prstGeom>
          <a:solidFill>
            <a:srgbClr val="FF0000"/>
          </a:solidFill>
        </p:spPr>
        <p:txBody>
          <a:bodyPr wrap="square" rtlCol="0">
            <a:spAutoFit/>
          </a:bodyPr>
          <a:lstStyle/>
          <a:p>
            <a:r>
              <a:rPr lang="en-GB" sz="2400" dirty="0"/>
              <a:t>Scientists believe that the Earth was formed about 4.5 billion years ago. Its early atmosphere was probably formed from the gases given out by volcanoes. It is believed that there was intense volcanic activity for the first billion years of the Earth's existence.</a:t>
            </a:r>
          </a:p>
          <a:p>
            <a:r>
              <a:rPr lang="en-GB" sz="2400" dirty="0"/>
              <a:t>The early atmosphere was probably mostly </a:t>
            </a:r>
            <a:r>
              <a:rPr lang="en-GB" sz="2400" b="1" dirty="0"/>
              <a:t>carbon dioxide </a:t>
            </a:r>
            <a:r>
              <a:rPr lang="en-GB" sz="2400" dirty="0"/>
              <a:t>with little or no </a:t>
            </a:r>
            <a:r>
              <a:rPr lang="en-GB" sz="2400" b="1" dirty="0"/>
              <a:t>oxygen</a:t>
            </a:r>
            <a:r>
              <a:rPr lang="en-GB" sz="2400" dirty="0"/>
              <a:t>. There were smaller proportions of </a:t>
            </a:r>
            <a:r>
              <a:rPr lang="en-GB" sz="2400" b="1" dirty="0"/>
              <a:t>water vapour, ammonia and methane</a:t>
            </a:r>
            <a:r>
              <a:rPr lang="en-GB" sz="2400" dirty="0"/>
              <a:t>. As the Earth cooled down, most of the water vapour condensed and formed the oceans.</a:t>
            </a:r>
          </a:p>
          <a:p>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093" y="4690418"/>
            <a:ext cx="3985956" cy="202630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0411" y="4570709"/>
            <a:ext cx="3681027" cy="2146014"/>
          </a:xfrm>
          <a:prstGeom prst="rect">
            <a:avLst/>
          </a:prstGeom>
        </p:spPr>
      </p:pic>
    </p:spTree>
    <p:extLst>
      <p:ext uri="{BB962C8B-B14F-4D97-AF65-F5344CB8AC3E}">
        <p14:creationId xmlns:p14="http://schemas.microsoft.com/office/powerpoint/2010/main" val="2863902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atmosphere</a:t>
            </a:r>
            <a:endParaRPr lang="en-GB" dirty="0"/>
          </a:p>
        </p:txBody>
      </p:sp>
      <p:sp>
        <p:nvSpPr>
          <p:cNvPr id="3" name="Content Placeholder 2"/>
          <p:cNvSpPr>
            <a:spLocks noGrp="1"/>
          </p:cNvSpPr>
          <p:nvPr>
            <p:ph idx="1"/>
          </p:nvPr>
        </p:nvSpPr>
        <p:spPr/>
        <p:txBody>
          <a:bodyPr>
            <a:normAutofit fontScale="62500" lnSpcReduction="20000"/>
          </a:bodyPr>
          <a:lstStyle/>
          <a:p>
            <a:r>
              <a:rPr lang="en-GB" b="1" dirty="0"/>
              <a:t>Increasing oxygen</a:t>
            </a:r>
          </a:p>
          <a:p>
            <a:r>
              <a:rPr lang="en-GB" dirty="0"/>
              <a:t>Plants and algae can carry out photosynthesis. This process uses carbon dioxide from the atmosphere (with water and sunlight) to produce oxygen (and glucose). The appearance of plants and algae caused the production of oxygen, which is why the proportion of oxygen went up.</a:t>
            </a:r>
          </a:p>
          <a:p>
            <a:r>
              <a:rPr lang="en-GB" b="1" dirty="0"/>
              <a:t>Decreasing carbon dioxide</a:t>
            </a:r>
          </a:p>
          <a:p>
            <a:r>
              <a:rPr lang="en-GB" dirty="0"/>
              <a:t>Photosynthesis by plants and algae used carbon dioxide from the atmosphere, but this is not the only reason why the proportion of carbon dioxide went down. These processes also absorb carbon dioxide from the atmosphere:</a:t>
            </a:r>
          </a:p>
          <a:p>
            <a:r>
              <a:rPr lang="en-GB" dirty="0"/>
              <a:t>dissolving in the oceans</a:t>
            </a:r>
          </a:p>
          <a:p>
            <a:r>
              <a:rPr lang="en-GB" dirty="0"/>
              <a:t>the production of sedimentary rocks such as limestone</a:t>
            </a:r>
          </a:p>
          <a:p>
            <a:r>
              <a:rPr lang="en-GB" dirty="0"/>
              <a:t>the production of fossil fuels from the remains of dead plants and animals</a:t>
            </a:r>
          </a:p>
          <a:p>
            <a:r>
              <a:rPr lang="en-GB" dirty="0"/>
              <a:t>Today, the burning of fossil fuels (coal and oil) is adding carbon dioxide to the atmosphere faster than it can be removed. This means that the level of carbon dioxide in the atmosphere is increasing, contributing to global warming. It also means that the oceans are becoming more acidic as they dissolve increasing amounts of carbon dioxide. This has an impact on the marine environment, for example making the shells of sea creatures thinner than normal.</a:t>
            </a:r>
          </a:p>
          <a:p>
            <a:pPr marL="0" indent="0">
              <a:buNone/>
            </a:pPr>
            <a:endParaRPr lang="en-GB" dirty="0"/>
          </a:p>
        </p:txBody>
      </p:sp>
    </p:spTree>
    <p:extLst>
      <p:ext uri="{BB962C8B-B14F-4D97-AF65-F5344CB8AC3E}">
        <p14:creationId xmlns:p14="http://schemas.microsoft.com/office/powerpoint/2010/main" val="4162004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GB" dirty="0" smtClean="0"/>
              <a:t>The Greenhouse Effect</a:t>
            </a:r>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009" y="1892900"/>
            <a:ext cx="4449252" cy="3123943"/>
          </a:xfrm>
          <a:prstGeom prst="rect">
            <a:avLst/>
          </a:prstGeom>
        </p:spPr>
      </p:pic>
      <p:sp>
        <p:nvSpPr>
          <p:cNvPr id="3" name="TextBox 2"/>
          <p:cNvSpPr txBox="1"/>
          <p:nvPr/>
        </p:nvSpPr>
        <p:spPr>
          <a:xfrm>
            <a:off x="5058033" y="1712029"/>
            <a:ext cx="6432693" cy="3600986"/>
          </a:xfrm>
          <a:prstGeom prst="rect">
            <a:avLst/>
          </a:prstGeom>
          <a:solidFill>
            <a:srgbClr val="FF0000"/>
          </a:solidFill>
        </p:spPr>
        <p:txBody>
          <a:bodyPr wrap="square" rtlCol="0">
            <a:spAutoFit/>
          </a:bodyPr>
          <a:lstStyle/>
          <a:p>
            <a:r>
              <a:rPr lang="en-GB" sz="2400" b="1" dirty="0"/>
              <a:t>The greenhouse effect</a:t>
            </a:r>
          </a:p>
          <a:p>
            <a:r>
              <a:rPr lang="en-GB" sz="2400" dirty="0"/>
              <a:t>Some gases in the Earth’s atmosphere stop heat radiating into space from the Earth. This is called the greenhouse effect and the gases involved are called greenhouse gases. They include:</a:t>
            </a:r>
          </a:p>
          <a:p>
            <a:pPr marL="342900" indent="-342900">
              <a:buFont typeface="Arial" panose="020B0604020202020204" pitchFamily="34" charset="0"/>
              <a:buChar char="•"/>
            </a:pPr>
            <a:r>
              <a:rPr lang="en-GB" sz="2400" dirty="0"/>
              <a:t>methane</a:t>
            </a:r>
          </a:p>
          <a:p>
            <a:pPr marL="342900" indent="-342900">
              <a:buFont typeface="Arial" panose="020B0604020202020204" pitchFamily="34" charset="0"/>
              <a:buChar char="•"/>
            </a:pPr>
            <a:r>
              <a:rPr lang="en-GB" sz="2400" dirty="0"/>
              <a:t>water vapour</a:t>
            </a:r>
          </a:p>
          <a:p>
            <a:pPr marL="342900" indent="-342900">
              <a:buFont typeface="Arial" panose="020B0604020202020204" pitchFamily="34" charset="0"/>
              <a:buChar char="•"/>
            </a:pPr>
            <a:r>
              <a:rPr lang="en-GB" sz="2400" dirty="0"/>
              <a:t>carbon dioxide. </a:t>
            </a:r>
          </a:p>
          <a:p>
            <a:endParaRPr lang="en-GB" dirty="0"/>
          </a:p>
          <a:p>
            <a:endParaRPr lang="en-GB" dirty="0"/>
          </a:p>
        </p:txBody>
      </p:sp>
      <p:sp>
        <p:nvSpPr>
          <p:cNvPr id="5" name="TextBox 4"/>
          <p:cNvSpPr txBox="1"/>
          <p:nvPr/>
        </p:nvSpPr>
        <p:spPr>
          <a:xfrm>
            <a:off x="7812611" y="3512522"/>
            <a:ext cx="3850547" cy="3323987"/>
          </a:xfrm>
          <a:prstGeom prst="rect">
            <a:avLst/>
          </a:prstGeom>
          <a:solidFill>
            <a:srgbClr val="FF9999"/>
          </a:solidFill>
        </p:spPr>
        <p:txBody>
          <a:bodyPr wrap="square" rtlCol="0">
            <a:spAutoFit/>
          </a:bodyPr>
          <a:lstStyle/>
          <a:p>
            <a:pPr marL="285750" indent="-285750">
              <a:buFont typeface="Arial" panose="020B0604020202020204" pitchFamily="34" charset="0"/>
              <a:buChar char="•"/>
            </a:pPr>
            <a:r>
              <a:rPr lang="en-GB" sz="1600" dirty="0"/>
              <a:t>Electromagnetic radiation at most wavelengths from the Sun passes through the Earth’s atmosphere.</a:t>
            </a:r>
          </a:p>
          <a:p>
            <a:pPr marL="285750" indent="-285750">
              <a:buFont typeface="Arial" panose="020B0604020202020204" pitchFamily="34" charset="0"/>
              <a:buChar char="•"/>
            </a:pPr>
            <a:r>
              <a:rPr lang="en-GB" sz="1600" dirty="0" smtClean="0"/>
              <a:t>The </a:t>
            </a:r>
            <a:r>
              <a:rPr lang="en-GB" sz="1600" dirty="0"/>
              <a:t>Earth absorbs electromagnetic radiation with short wavelengths and so warms up. </a:t>
            </a:r>
            <a:endParaRPr lang="en-GB" sz="1600" dirty="0" smtClean="0"/>
          </a:p>
          <a:p>
            <a:pPr marL="285750" indent="-285750">
              <a:buFont typeface="Arial" panose="020B0604020202020204" pitchFamily="34" charset="0"/>
              <a:buChar char="•"/>
            </a:pPr>
            <a:r>
              <a:rPr lang="en-GB" sz="1600" dirty="0" smtClean="0"/>
              <a:t>Heat </a:t>
            </a:r>
            <a:r>
              <a:rPr lang="en-GB" sz="1600" dirty="0"/>
              <a:t>is radiated from the Earth as longer wavelength infrared radiation.</a:t>
            </a:r>
          </a:p>
          <a:p>
            <a:pPr marL="285750" indent="-285750">
              <a:buFont typeface="Arial" panose="020B0604020202020204" pitchFamily="34" charset="0"/>
              <a:buChar char="•"/>
            </a:pPr>
            <a:r>
              <a:rPr lang="en-GB" sz="1600" dirty="0"/>
              <a:t>Some of this infrared radiation is absorbed by greenhouse gases in the atmosphere.</a:t>
            </a:r>
          </a:p>
          <a:p>
            <a:pPr marL="285750" indent="-285750">
              <a:buFont typeface="Arial" panose="020B0604020202020204" pitchFamily="34" charset="0"/>
              <a:buChar char="•"/>
            </a:pPr>
            <a:r>
              <a:rPr lang="en-GB" sz="1600" dirty="0"/>
              <a:t>The atmosphere warms up.</a:t>
            </a:r>
          </a:p>
          <a:p>
            <a:endParaRPr lang="en-GB" dirty="0"/>
          </a:p>
        </p:txBody>
      </p:sp>
    </p:spTree>
    <p:extLst>
      <p:ext uri="{BB962C8B-B14F-4D97-AF65-F5344CB8AC3E}">
        <p14:creationId xmlns:p14="http://schemas.microsoft.com/office/powerpoint/2010/main" val="418066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949037" y="217343"/>
            <a:ext cx="10515600" cy="1325563"/>
          </a:xfrm>
        </p:spPr>
        <p:txBody>
          <a:bodyPr/>
          <a:lstStyle/>
          <a:p>
            <a:r>
              <a:rPr lang="en-GB" dirty="0" smtClean="0"/>
              <a:t>Human </a:t>
            </a:r>
            <a:r>
              <a:rPr lang="en-GB" dirty="0" err="1" smtClean="0"/>
              <a:t>Activites</a:t>
            </a:r>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152" y="3331347"/>
            <a:ext cx="5200650" cy="33147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28731" y="3471392"/>
            <a:ext cx="5200650" cy="33147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541505116"/>
              </p:ext>
            </p:extLst>
          </p:nvPr>
        </p:nvGraphicFramePr>
        <p:xfrm>
          <a:off x="904102" y="1500098"/>
          <a:ext cx="10515600" cy="1920240"/>
        </p:xfrm>
        <a:graphic>
          <a:graphicData uri="http://schemas.openxmlformats.org/drawingml/2006/table">
            <a:tbl>
              <a:tblPr/>
              <a:tblGrid>
                <a:gridCol w="3505200"/>
                <a:gridCol w="3505200"/>
                <a:gridCol w="3505200"/>
              </a:tblGrid>
              <a:tr h="0">
                <a:tc>
                  <a:txBody>
                    <a:bodyPr/>
                    <a:lstStyle/>
                    <a:p>
                      <a:pPr marL="0" marR="0">
                        <a:spcBef>
                          <a:spcPts val="0"/>
                        </a:spcBef>
                        <a:spcAft>
                          <a:spcPts val="0"/>
                        </a:spcAft>
                      </a:pPr>
                      <a:r>
                        <a:rPr lang="en-GB" b="1" dirty="0">
                          <a:solidFill>
                            <a:schemeClr val="tx1"/>
                          </a:solidFill>
                          <a:effectLst/>
                          <a:latin typeface="Arial" panose="020B0604020202020204" pitchFamily="34" charset="0"/>
                        </a:rPr>
                        <a:t>Greenhouse gas</a:t>
                      </a:r>
                    </a:p>
                  </a:txBody>
                  <a:tcPr marL="0" marR="0" marT="0" marB="0" anchor="ctr">
                    <a:lnL>
                      <a:noFill/>
                    </a:lnL>
                    <a:lnR>
                      <a:noFill/>
                    </a:lnR>
                    <a:lnT>
                      <a:noFill/>
                    </a:lnT>
                    <a:lnB>
                      <a:noFill/>
                    </a:lnB>
                    <a:solidFill>
                      <a:srgbClr val="FF0000"/>
                    </a:solidFill>
                  </a:tcPr>
                </a:tc>
                <a:tc>
                  <a:txBody>
                    <a:bodyPr/>
                    <a:lstStyle/>
                    <a:p>
                      <a:pPr marL="0" marR="0">
                        <a:spcBef>
                          <a:spcPts val="0"/>
                        </a:spcBef>
                        <a:spcAft>
                          <a:spcPts val="0"/>
                        </a:spcAft>
                      </a:pPr>
                      <a:r>
                        <a:rPr lang="en-GB" b="1">
                          <a:solidFill>
                            <a:schemeClr val="tx1"/>
                          </a:solidFill>
                          <a:effectLst/>
                          <a:latin typeface="Arial" panose="020B0604020202020204" pitchFamily="34" charset="0"/>
                        </a:rPr>
                        <a:t>Natural source</a:t>
                      </a:r>
                    </a:p>
                  </a:txBody>
                  <a:tcPr marL="0" marR="0" marT="0" marB="0" anchor="ctr">
                    <a:lnL>
                      <a:noFill/>
                    </a:lnL>
                    <a:lnR>
                      <a:noFill/>
                    </a:lnR>
                    <a:lnT>
                      <a:noFill/>
                    </a:lnT>
                    <a:lnB>
                      <a:noFill/>
                    </a:lnB>
                    <a:solidFill>
                      <a:srgbClr val="FF0000"/>
                    </a:solidFill>
                  </a:tcPr>
                </a:tc>
                <a:tc>
                  <a:txBody>
                    <a:bodyPr/>
                    <a:lstStyle/>
                    <a:p>
                      <a:pPr marL="0" marR="0">
                        <a:spcBef>
                          <a:spcPts val="0"/>
                        </a:spcBef>
                        <a:spcAft>
                          <a:spcPts val="0"/>
                        </a:spcAft>
                      </a:pPr>
                      <a:r>
                        <a:rPr lang="en-GB" b="1" dirty="0">
                          <a:solidFill>
                            <a:schemeClr val="tx1"/>
                          </a:solidFill>
                          <a:effectLst/>
                          <a:latin typeface="Arial" panose="020B0604020202020204" pitchFamily="34" charset="0"/>
                        </a:rPr>
                        <a:t>Man-made source</a:t>
                      </a:r>
                    </a:p>
                  </a:txBody>
                  <a:tcPr marL="0" marR="0" marT="0" marB="0" anchor="ctr">
                    <a:lnL>
                      <a:noFill/>
                    </a:lnL>
                    <a:lnR>
                      <a:noFill/>
                    </a:lnR>
                    <a:lnT>
                      <a:noFill/>
                    </a:lnT>
                    <a:lnB>
                      <a:noFill/>
                    </a:lnB>
                    <a:solidFill>
                      <a:srgbClr val="FF0000"/>
                    </a:solidFill>
                  </a:tcPr>
                </a:tc>
              </a:tr>
              <a:tr h="0">
                <a:tc>
                  <a:txBody>
                    <a:bodyPr/>
                    <a:lstStyle/>
                    <a:p>
                      <a:pPr marL="0" marR="0">
                        <a:spcBef>
                          <a:spcPts val="0"/>
                        </a:spcBef>
                        <a:spcAft>
                          <a:spcPts val="0"/>
                        </a:spcAft>
                      </a:pPr>
                      <a:r>
                        <a:rPr lang="en-GB">
                          <a:solidFill>
                            <a:srgbClr val="FFFFFF"/>
                          </a:solidFill>
                          <a:effectLst/>
                          <a:latin typeface="Arial" panose="020B0604020202020204" pitchFamily="34" charset="0"/>
                        </a:rPr>
                        <a:t>Methane</a:t>
                      </a:r>
                    </a:p>
                  </a:txBody>
                  <a:tcPr marL="0" marR="0" marT="0" marB="0" anchor="ctr">
                    <a:lnL>
                      <a:noFill/>
                    </a:lnL>
                    <a:lnR>
                      <a:noFill/>
                    </a:lnR>
                    <a:lnT>
                      <a:noFill/>
                    </a:lnT>
                    <a:lnB>
                      <a:noFill/>
                    </a:lnB>
                    <a:solidFill>
                      <a:srgbClr val="FF0000"/>
                    </a:solidFill>
                  </a:tcPr>
                </a:tc>
                <a:tc>
                  <a:txBody>
                    <a:bodyPr/>
                    <a:lstStyle/>
                    <a:p>
                      <a:pPr marL="0" marR="0">
                        <a:spcBef>
                          <a:spcPts val="0"/>
                        </a:spcBef>
                        <a:spcAft>
                          <a:spcPts val="0"/>
                        </a:spcAft>
                      </a:pPr>
                      <a:r>
                        <a:rPr lang="en-GB">
                          <a:solidFill>
                            <a:srgbClr val="FFFFFF"/>
                          </a:solidFill>
                          <a:effectLst/>
                          <a:latin typeface="Arial" panose="020B0604020202020204" pitchFamily="34" charset="0"/>
                        </a:rPr>
                        <a:t>Decomposing plant material</a:t>
                      </a:r>
                    </a:p>
                  </a:txBody>
                  <a:tcPr marL="0" marR="0" marT="0" marB="0" anchor="ctr">
                    <a:lnL>
                      <a:noFill/>
                    </a:lnL>
                    <a:lnR>
                      <a:noFill/>
                    </a:lnR>
                    <a:lnT>
                      <a:noFill/>
                    </a:lnT>
                    <a:lnB>
                      <a:noFill/>
                    </a:lnB>
                    <a:solidFill>
                      <a:srgbClr val="FF0000"/>
                    </a:solidFill>
                  </a:tcPr>
                </a:tc>
                <a:tc>
                  <a:txBody>
                    <a:bodyPr/>
                    <a:lstStyle/>
                    <a:p>
                      <a:pPr marL="0" marR="0">
                        <a:spcBef>
                          <a:spcPts val="0"/>
                        </a:spcBef>
                        <a:spcAft>
                          <a:spcPts val="0"/>
                        </a:spcAft>
                      </a:pPr>
                      <a:r>
                        <a:rPr lang="en-GB" dirty="0">
                          <a:solidFill>
                            <a:srgbClr val="FFFFFF"/>
                          </a:solidFill>
                          <a:effectLst/>
                          <a:latin typeface="Arial" panose="020B0604020202020204" pitchFamily="34" charset="0"/>
                        </a:rPr>
                        <a:t>Rice paddy fields, cattle, coal mines</a:t>
                      </a:r>
                    </a:p>
                  </a:txBody>
                  <a:tcPr marL="0" marR="0" marT="0" marB="0" anchor="ctr">
                    <a:lnL>
                      <a:noFill/>
                    </a:lnL>
                    <a:lnR>
                      <a:noFill/>
                    </a:lnR>
                    <a:lnT>
                      <a:noFill/>
                    </a:lnT>
                    <a:lnB>
                      <a:noFill/>
                    </a:lnB>
                    <a:solidFill>
                      <a:srgbClr val="FF0000"/>
                    </a:solidFill>
                  </a:tcPr>
                </a:tc>
              </a:tr>
              <a:tr h="0">
                <a:tc>
                  <a:txBody>
                    <a:bodyPr/>
                    <a:lstStyle/>
                    <a:p>
                      <a:pPr marL="0" marR="0">
                        <a:spcBef>
                          <a:spcPts val="0"/>
                        </a:spcBef>
                        <a:spcAft>
                          <a:spcPts val="0"/>
                        </a:spcAft>
                      </a:pPr>
                      <a:r>
                        <a:rPr lang="en-GB">
                          <a:solidFill>
                            <a:srgbClr val="FFFFFF"/>
                          </a:solidFill>
                          <a:effectLst/>
                          <a:latin typeface="Arial" panose="020B0604020202020204" pitchFamily="34" charset="0"/>
                        </a:rPr>
                        <a:t>Water vapour</a:t>
                      </a:r>
                    </a:p>
                  </a:txBody>
                  <a:tcPr marL="0" marR="0" marT="0" marB="0" anchor="ctr">
                    <a:lnL>
                      <a:noFill/>
                    </a:lnL>
                    <a:lnR>
                      <a:noFill/>
                    </a:lnR>
                    <a:lnT>
                      <a:noFill/>
                    </a:lnT>
                    <a:lnB>
                      <a:noFill/>
                    </a:lnB>
                    <a:solidFill>
                      <a:srgbClr val="FF0000"/>
                    </a:solidFill>
                  </a:tcPr>
                </a:tc>
                <a:tc>
                  <a:txBody>
                    <a:bodyPr/>
                    <a:lstStyle/>
                    <a:p>
                      <a:pPr marL="0" marR="0">
                        <a:spcBef>
                          <a:spcPts val="0"/>
                        </a:spcBef>
                        <a:spcAft>
                          <a:spcPts val="0"/>
                        </a:spcAft>
                      </a:pPr>
                      <a:r>
                        <a:rPr lang="en-GB">
                          <a:solidFill>
                            <a:srgbClr val="FFFFFF"/>
                          </a:solidFill>
                          <a:effectLst/>
                          <a:latin typeface="Arial" panose="020B0604020202020204" pitchFamily="34" charset="0"/>
                        </a:rPr>
                        <a:t>Evaporation from oceans, lakes and rivers</a:t>
                      </a:r>
                    </a:p>
                  </a:txBody>
                  <a:tcPr marL="0" marR="0" marT="0" marB="0" anchor="ctr">
                    <a:lnL>
                      <a:noFill/>
                    </a:lnL>
                    <a:lnR>
                      <a:noFill/>
                    </a:lnR>
                    <a:lnT>
                      <a:noFill/>
                    </a:lnT>
                    <a:lnB>
                      <a:noFill/>
                    </a:lnB>
                    <a:solidFill>
                      <a:srgbClr val="FF0000"/>
                    </a:solidFill>
                  </a:tcPr>
                </a:tc>
                <a:tc>
                  <a:txBody>
                    <a:bodyPr/>
                    <a:lstStyle/>
                    <a:p>
                      <a:pPr marL="0" marR="0">
                        <a:spcBef>
                          <a:spcPts val="0"/>
                        </a:spcBef>
                        <a:spcAft>
                          <a:spcPts val="0"/>
                        </a:spcAft>
                      </a:pPr>
                      <a:r>
                        <a:rPr lang="en-GB">
                          <a:solidFill>
                            <a:srgbClr val="FFFFFF"/>
                          </a:solidFill>
                          <a:effectLst/>
                          <a:latin typeface="Arial" panose="020B0604020202020204" pitchFamily="34" charset="0"/>
                        </a:rPr>
                        <a:t>Burning hydrocarbon fuels</a:t>
                      </a:r>
                    </a:p>
                  </a:txBody>
                  <a:tcPr marL="0" marR="0" marT="0" marB="0" anchor="ctr">
                    <a:lnL>
                      <a:noFill/>
                    </a:lnL>
                    <a:lnR>
                      <a:noFill/>
                    </a:lnR>
                    <a:lnT>
                      <a:noFill/>
                    </a:lnT>
                    <a:lnB>
                      <a:noFill/>
                    </a:lnB>
                    <a:solidFill>
                      <a:srgbClr val="FF0000"/>
                    </a:solidFill>
                  </a:tcPr>
                </a:tc>
              </a:tr>
              <a:tr h="0">
                <a:tc>
                  <a:txBody>
                    <a:bodyPr/>
                    <a:lstStyle/>
                    <a:p>
                      <a:pPr marL="0" marR="0">
                        <a:spcBef>
                          <a:spcPts val="0"/>
                        </a:spcBef>
                        <a:spcAft>
                          <a:spcPts val="0"/>
                        </a:spcAft>
                      </a:pPr>
                      <a:r>
                        <a:rPr lang="en-GB">
                          <a:solidFill>
                            <a:srgbClr val="FFFFFF"/>
                          </a:solidFill>
                          <a:effectLst/>
                          <a:latin typeface="Arial" panose="020B0604020202020204" pitchFamily="34" charset="0"/>
                        </a:rPr>
                        <a:t>Carbon dioxide</a:t>
                      </a:r>
                    </a:p>
                  </a:txBody>
                  <a:tcPr marL="0" marR="0" marT="0" marB="0" anchor="ctr">
                    <a:lnL>
                      <a:noFill/>
                    </a:lnL>
                    <a:lnR>
                      <a:noFill/>
                    </a:lnR>
                    <a:lnT>
                      <a:noFill/>
                    </a:lnT>
                    <a:lnB>
                      <a:noFill/>
                    </a:lnB>
                    <a:solidFill>
                      <a:srgbClr val="FF0000"/>
                    </a:solidFill>
                  </a:tcPr>
                </a:tc>
                <a:tc>
                  <a:txBody>
                    <a:bodyPr/>
                    <a:lstStyle/>
                    <a:p>
                      <a:pPr marL="0" marR="0">
                        <a:spcBef>
                          <a:spcPts val="0"/>
                        </a:spcBef>
                        <a:spcAft>
                          <a:spcPts val="0"/>
                        </a:spcAft>
                      </a:pPr>
                      <a:r>
                        <a:rPr lang="en-GB">
                          <a:solidFill>
                            <a:srgbClr val="FFFFFF"/>
                          </a:solidFill>
                          <a:effectLst/>
                          <a:latin typeface="Arial" panose="020B0604020202020204" pitchFamily="34" charset="0"/>
                        </a:rPr>
                        <a:t>Respiration by plants and animals, forest fires, volcanoes</a:t>
                      </a:r>
                    </a:p>
                  </a:txBody>
                  <a:tcPr marL="0" marR="0" marT="0" marB="0" anchor="ctr">
                    <a:lnL>
                      <a:noFill/>
                    </a:lnL>
                    <a:lnR>
                      <a:noFill/>
                    </a:lnR>
                    <a:lnT>
                      <a:noFill/>
                    </a:lnT>
                    <a:lnB>
                      <a:noFill/>
                    </a:lnB>
                    <a:solidFill>
                      <a:srgbClr val="FF0000"/>
                    </a:solidFill>
                  </a:tcPr>
                </a:tc>
                <a:tc>
                  <a:txBody>
                    <a:bodyPr/>
                    <a:lstStyle/>
                    <a:p>
                      <a:pPr marL="0" marR="0">
                        <a:spcBef>
                          <a:spcPts val="0"/>
                        </a:spcBef>
                        <a:spcAft>
                          <a:spcPts val="0"/>
                        </a:spcAft>
                      </a:pPr>
                      <a:r>
                        <a:rPr lang="en-GB" dirty="0">
                          <a:solidFill>
                            <a:srgbClr val="FFFFFF"/>
                          </a:solidFill>
                          <a:effectLst/>
                          <a:latin typeface="Arial" panose="020B0604020202020204" pitchFamily="34" charset="0"/>
                        </a:rPr>
                        <a:t>Making cement, burning fossil fuels</a:t>
                      </a:r>
                    </a:p>
                  </a:txBody>
                  <a:tcPr marL="0" marR="0" marT="0" marB="0" anchor="ctr">
                    <a:lnL>
                      <a:noFill/>
                    </a:lnL>
                    <a:lnR>
                      <a:noFill/>
                    </a:lnR>
                    <a:lnT>
                      <a:noFill/>
                    </a:lnT>
                    <a:lnB>
                      <a:noFill/>
                    </a:lnB>
                    <a:solidFill>
                      <a:srgbClr val="FF0000"/>
                    </a:solidFill>
                  </a:tcPr>
                </a:tc>
              </a:tr>
            </a:tbl>
          </a:graphicData>
        </a:graphic>
      </p:graphicFrame>
    </p:spTree>
    <p:extLst>
      <p:ext uri="{BB962C8B-B14F-4D97-AF65-F5344CB8AC3E}">
        <p14:creationId xmlns:p14="http://schemas.microsoft.com/office/powerpoint/2010/main" val="377776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Carbon footprint</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A carbon footprint is a measure of the impact our activities have on the environment. It calculates all the greenhouse gases we are expected to produce in all our activities and measures them in units of carbon dioxide. </a:t>
            </a:r>
            <a:endParaRPr lang="en-GB" dirty="0" smtClean="0"/>
          </a:p>
          <a:p>
            <a:pPr marL="0" indent="0">
              <a:buNone/>
            </a:pPr>
            <a:r>
              <a:rPr lang="en-GB" sz="2000" b="1" dirty="0" smtClean="0"/>
              <a:t>Reducing Carbon footprints:</a:t>
            </a:r>
          </a:p>
          <a:p>
            <a:r>
              <a:rPr lang="en-GB" sz="2200" b="1" dirty="0"/>
              <a:t>Carbon capture and storage </a:t>
            </a:r>
            <a:r>
              <a:rPr lang="en-GB" sz="2200" dirty="0"/>
              <a:t>is the process of capturing waste carbon dioxide from large point sources, such as fossil fuel power plants, transporting it to a storage site, and depositing it where it will not enter the </a:t>
            </a:r>
            <a:r>
              <a:rPr lang="en-GB" sz="2200" dirty="0" smtClean="0"/>
              <a:t>atmosphere</a:t>
            </a:r>
          </a:p>
          <a:p>
            <a:r>
              <a:rPr lang="en-GB" sz="2200" b="1" dirty="0"/>
              <a:t>carbon</a:t>
            </a:r>
            <a:r>
              <a:rPr lang="en-GB" sz="2200" dirty="0"/>
              <a:t> </a:t>
            </a:r>
            <a:r>
              <a:rPr lang="en-GB" sz="2200" b="1" dirty="0"/>
              <a:t>offsetting</a:t>
            </a:r>
            <a:r>
              <a:rPr lang="en-GB" sz="2200" dirty="0"/>
              <a:t>. a program in which a company, country, etc., reduces or offsets its </a:t>
            </a:r>
            <a:r>
              <a:rPr lang="en-GB" sz="2200" b="1" dirty="0"/>
              <a:t>carbon</a:t>
            </a:r>
            <a:r>
              <a:rPr lang="en-GB" sz="2200" dirty="0"/>
              <a:t> emissions through the funding of activities and projects that improve the environment: </a:t>
            </a:r>
            <a:endParaRPr lang="en-GB" sz="2200" dirty="0" smtClean="0"/>
          </a:p>
          <a:p>
            <a:r>
              <a:rPr lang="en-GB" sz="2200" b="1" dirty="0"/>
              <a:t>Carbon neutrality</a:t>
            </a:r>
            <a:r>
              <a:rPr lang="en-GB" sz="2200" dirty="0"/>
              <a:t>, or having a net zero carbon footprint, refers to achieving net zero carbon emissions by balancing a measured amount of carbon released with an equivalent amount sequestered or offset, or buying enough carbon credits to make up the </a:t>
            </a:r>
            <a:r>
              <a:rPr lang="en-GB" sz="2200" dirty="0" smtClean="0"/>
              <a:t>difference.</a:t>
            </a:r>
            <a:endParaRPr lang="en-GB" sz="2200" dirty="0"/>
          </a:p>
        </p:txBody>
      </p:sp>
    </p:spTree>
    <p:extLst>
      <p:ext uri="{BB962C8B-B14F-4D97-AF65-F5344CB8AC3E}">
        <p14:creationId xmlns:p14="http://schemas.microsoft.com/office/powerpoint/2010/main" val="3661152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0640"/>
          </a:xfrm>
        </p:spPr>
        <p:txBody>
          <a:bodyPr/>
          <a:lstStyle/>
          <a:p>
            <a:r>
              <a:rPr lang="en-GB" dirty="0" smtClean="0"/>
              <a:t>Atmospheric Pollutants From Fuels</a:t>
            </a:r>
            <a:endParaRPr lang="en-GB" dirty="0"/>
          </a:p>
        </p:txBody>
      </p:sp>
      <p:sp>
        <p:nvSpPr>
          <p:cNvPr id="3" name="Content Placeholder 2"/>
          <p:cNvSpPr>
            <a:spLocks noGrp="1"/>
          </p:cNvSpPr>
          <p:nvPr>
            <p:ph idx="1"/>
          </p:nvPr>
        </p:nvSpPr>
        <p:spPr>
          <a:xfrm>
            <a:off x="838200" y="1250576"/>
            <a:ext cx="10515600" cy="5271248"/>
          </a:xfrm>
        </p:spPr>
        <p:txBody>
          <a:bodyPr>
            <a:normAutofit/>
          </a:bodyPr>
          <a:lstStyle/>
          <a:p>
            <a:pPr marL="0" indent="0">
              <a:buNone/>
            </a:pPr>
            <a:r>
              <a:rPr lang="en-GB" sz="2000" b="1" dirty="0"/>
              <a:t>Burning fuels releases harmful pollutants into the air. Pollutants can kill plants, </a:t>
            </a:r>
            <a:r>
              <a:rPr lang="en-GB" sz="2000" b="1" dirty="0" smtClean="0"/>
              <a:t>harm </a:t>
            </a:r>
            <a:r>
              <a:rPr lang="en-GB" sz="2000" b="1" dirty="0"/>
              <a:t>our lungs, cause acid rain and are thought to contribute to global warming</a:t>
            </a:r>
            <a:r>
              <a:rPr lang="en-GB" sz="2000" b="1" dirty="0" smtClean="0"/>
              <a:t>.</a:t>
            </a:r>
          </a:p>
          <a:p>
            <a:r>
              <a:rPr lang="en-GB" sz="2000" dirty="0" smtClean="0"/>
              <a:t>Fuels </a:t>
            </a:r>
            <a:r>
              <a:rPr lang="en-GB" sz="2000" dirty="0"/>
              <a:t>are burned in the vehicles we use for transport, and in power stations to make electricity. When fuels are burned, </a:t>
            </a:r>
            <a:r>
              <a:rPr lang="en-GB" sz="2000" b="1" dirty="0"/>
              <a:t>pollutants</a:t>
            </a:r>
            <a:r>
              <a:rPr lang="en-GB" sz="2000" dirty="0"/>
              <a:t> are formed and released into the </a:t>
            </a:r>
            <a:r>
              <a:rPr lang="en-GB" sz="2000" dirty="0" err="1" smtClean="0"/>
              <a:t>air.This</a:t>
            </a:r>
            <a:r>
              <a:rPr lang="en-GB" sz="2000" dirty="0" smtClean="0"/>
              <a:t> </a:t>
            </a:r>
            <a:r>
              <a:rPr lang="en-GB" sz="2000" dirty="0"/>
              <a:t>combustion of fuels increases the concentration of </a:t>
            </a:r>
            <a:r>
              <a:rPr lang="en-GB" sz="2000" b="1" dirty="0"/>
              <a:t>carbon dioxide</a:t>
            </a:r>
            <a:r>
              <a:rPr lang="en-GB" sz="2000" dirty="0"/>
              <a:t> in the air. This is thought to cause global warming.</a:t>
            </a:r>
          </a:p>
          <a:p>
            <a:r>
              <a:rPr lang="en-GB" sz="2000" dirty="0" smtClean="0"/>
              <a:t>Many </a:t>
            </a:r>
            <a:r>
              <a:rPr lang="en-GB" sz="2000" dirty="0"/>
              <a:t>fuels contain small amounts of </a:t>
            </a:r>
            <a:r>
              <a:rPr lang="en-GB" sz="2000" dirty="0" err="1"/>
              <a:t>sulfur</a:t>
            </a:r>
            <a:r>
              <a:rPr lang="en-GB" sz="2000" dirty="0"/>
              <a:t> compounds. When these fuels are burned </a:t>
            </a:r>
            <a:r>
              <a:rPr lang="en-GB" sz="2000" b="1" dirty="0" err="1"/>
              <a:t>sulfur</a:t>
            </a:r>
            <a:r>
              <a:rPr lang="en-GB" sz="2000" b="1" dirty="0"/>
              <a:t> dioxide</a:t>
            </a:r>
            <a:r>
              <a:rPr lang="en-GB" sz="2000" dirty="0"/>
              <a:t> is released into the air. </a:t>
            </a:r>
            <a:r>
              <a:rPr lang="en-GB" sz="2000" dirty="0" err="1"/>
              <a:t>Sulfur</a:t>
            </a:r>
            <a:r>
              <a:rPr lang="en-GB" sz="2000" dirty="0"/>
              <a:t> dioxide causes acid rain which can damage buildings and kill plants.</a:t>
            </a:r>
          </a:p>
          <a:p>
            <a:r>
              <a:rPr lang="en-GB" sz="2000" dirty="0" smtClean="0"/>
              <a:t>If </a:t>
            </a:r>
            <a:r>
              <a:rPr lang="en-GB" sz="2000" dirty="0"/>
              <a:t>there is not enough oxygen present to burn the fuels completely, incomplete combustion takes place. </a:t>
            </a:r>
            <a:r>
              <a:rPr lang="en-GB" sz="2000" b="1" dirty="0"/>
              <a:t>Carbon monoxide</a:t>
            </a:r>
            <a:r>
              <a:rPr lang="en-GB" sz="2000" dirty="0"/>
              <a:t>, a very poisonous gas, is formed.</a:t>
            </a:r>
          </a:p>
          <a:p>
            <a:r>
              <a:rPr lang="en-GB" sz="2000" dirty="0"/>
              <a:t>Incomplete combustion also releases very small particles of carbon into the air. This </a:t>
            </a:r>
            <a:r>
              <a:rPr lang="en-GB" sz="2000" b="1" dirty="0"/>
              <a:t>particulate carbon</a:t>
            </a:r>
            <a:r>
              <a:rPr lang="en-GB" sz="2000" dirty="0"/>
              <a:t> makes buildings dirty and can cause breathing difficulties.</a:t>
            </a:r>
          </a:p>
          <a:p>
            <a:r>
              <a:rPr lang="en-GB" sz="2000" dirty="0" smtClean="0"/>
              <a:t>In </a:t>
            </a:r>
            <a:r>
              <a:rPr lang="en-GB" sz="2000" dirty="0"/>
              <a:t>the high temperatures of vehicle engines, nitrogen and oxygen react to form </a:t>
            </a:r>
            <a:r>
              <a:rPr lang="en-GB" sz="2000" b="1" dirty="0"/>
              <a:t>nitrogen oxides</a:t>
            </a:r>
            <a:r>
              <a:rPr lang="en-GB" sz="2000" dirty="0"/>
              <a:t>. These gases irritate the lungs and cause acid rain.</a:t>
            </a:r>
          </a:p>
          <a:p>
            <a:pPr marL="0" indent="0">
              <a:buNone/>
            </a:pPr>
            <a:endParaRPr lang="en-GB" sz="2000" dirty="0"/>
          </a:p>
        </p:txBody>
      </p:sp>
    </p:spTree>
    <p:extLst>
      <p:ext uri="{BB962C8B-B14F-4D97-AF65-F5344CB8AC3E}">
        <p14:creationId xmlns:p14="http://schemas.microsoft.com/office/powerpoint/2010/main" val="3282750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22F58AACBC974E984186DC30704671" ma:contentTypeVersion="10" ma:contentTypeDescription="Create a new document." ma:contentTypeScope="" ma:versionID="6639fb531f1b1ef571b2c7993debf082">
  <xsd:schema xmlns:xsd="http://www.w3.org/2001/XMLSchema" xmlns:xs="http://www.w3.org/2001/XMLSchema" xmlns:p="http://schemas.microsoft.com/office/2006/metadata/properties" xmlns:ns2="748ea2e6-7b6d-4064-aeaf-e44fe012dd75" xmlns:ns3="3473b7a8-b561-4974-9e0f-66c53f11eebd" targetNamespace="http://schemas.microsoft.com/office/2006/metadata/properties" ma:root="true" ma:fieldsID="0677a5d636dbde4c54d4db98fb0a2263" ns2:_="" ns3:_="">
    <xsd:import namespace="748ea2e6-7b6d-4064-aeaf-e44fe012dd75"/>
    <xsd:import namespace="3473b7a8-b561-4974-9e0f-66c53f11eebd"/>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8ea2e6-7b6d-4064-aeaf-e44fe012dd7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473b7a8-b561-4974-9e0f-66c53f11eebd"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E63BD2-4F57-4BE6-A5F4-31C3D5B1A4D5}">
  <ds:schemaRefs>
    <ds:schemaRef ds:uri="http://schemas.microsoft.com/office/2006/documentManagement/types"/>
    <ds:schemaRef ds:uri="http://purl.org/dc/dcmitype/"/>
    <ds:schemaRef ds:uri="748ea2e6-7b6d-4064-aeaf-e44fe012dd75"/>
    <ds:schemaRef ds:uri="http://purl.org/dc/term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3473b7a8-b561-4974-9e0f-66c53f11eebd"/>
    <ds:schemaRef ds:uri="http://purl.org/dc/elements/1.1/"/>
  </ds:schemaRefs>
</ds:datastoreItem>
</file>

<file path=customXml/itemProps2.xml><?xml version="1.0" encoding="utf-8"?>
<ds:datastoreItem xmlns:ds="http://schemas.openxmlformats.org/officeDocument/2006/customXml" ds:itemID="{CF1F529A-A749-4153-99D7-8BF611CE8128}"/>
</file>

<file path=customXml/itemProps3.xml><?xml version="1.0" encoding="utf-8"?>
<ds:datastoreItem xmlns:ds="http://schemas.openxmlformats.org/officeDocument/2006/customXml" ds:itemID="{A924FF72-1FC8-49D1-87E6-0AFF4A049B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227</TotalTime>
  <Words>867</Words>
  <Application>Microsoft Office PowerPoint</Application>
  <PresentationFormat>Widescreen</PresentationFormat>
  <Paragraphs>65</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C9: The Atmosphere</vt:lpstr>
      <vt:lpstr>Proportions of gases in the atmosphere</vt:lpstr>
      <vt:lpstr>The Earth’s Early Atmosphere</vt:lpstr>
      <vt:lpstr>Changing atmosphere</vt:lpstr>
      <vt:lpstr>The Greenhouse Effect</vt:lpstr>
      <vt:lpstr>Human Activites</vt:lpstr>
      <vt:lpstr>Carbon footprint</vt:lpstr>
      <vt:lpstr>Atmospheric Pollutants From Fuels</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PoulterJ</dc:creator>
  <cp:lastModifiedBy>Microsoft account</cp:lastModifiedBy>
  <cp:revision>27</cp:revision>
  <dcterms:created xsi:type="dcterms:W3CDTF">2017-10-30T13:32:56Z</dcterms:created>
  <dcterms:modified xsi:type="dcterms:W3CDTF">2018-03-20T19:40:02Z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0x010100BA22F58AACBC974E984186DC30704671</vt:lpwstr>
  </property>
</Properties>
</file>