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2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80"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snapToGrid="0">
      <p:cViewPr varScale="1">
        <p:scale>
          <a:sx n="73" d="100"/>
          <a:sy n="73" d="100"/>
        </p:scale>
        <p:origin x="66"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C08736-F2F0-45CB-BC76-E7DF1A6097DF}" type="datetimeFigureOut">
              <a:rPr lang="en-GB" smtClean="0"/>
              <a:t>07/06/2018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295C82-613B-49D0-A11F-B91F9BC3F3B3}" type="slidenum">
              <a:rPr lang="en-GB" smtClean="0"/>
              <a:t>‹#›</a:t>
            </a:fld>
            <a:endParaRPr lang="en-GB"/>
          </a:p>
        </p:txBody>
      </p:sp>
    </p:spTree>
    <p:extLst>
      <p:ext uri="{BB962C8B-B14F-4D97-AF65-F5344CB8AC3E}">
        <p14:creationId xmlns:p14="http://schemas.microsoft.com/office/powerpoint/2010/main" val="225443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C08736-F2F0-45CB-BC76-E7DF1A6097DF}" type="datetimeFigureOut">
              <a:rPr lang="en-GB" smtClean="0"/>
              <a:t>07/06/2018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295C82-613B-49D0-A11F-B91F9BC3F3B3}" type="slidenum">
              <a:rPr lang="en-GB" smtClean="0"/>
              <a:t>‹#›</a:t>
            </a:fld>
            <a:endParaRPr lang="en-GB"/>
          </a:p>
        </p:txBody>
      </p:sp>
    </p:spTree>
    <p:extLst>
      <p:ext uri="{BB962C8B-B14F-4D97-AF65-F5344CB8AC3E}">
        <p14:creationId xmlns:p14="http://schemas.microsoft.com/office/powerpoint/2010/main" val="2769298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C08736-F2F0-45CB-BC76-E7DF1A6097DF}" type="datetimeFigureOut">
              <a:rPr lang="en-GB" smtClean="0"/>
              <a:t>07/06/2018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295C82-613B-49D0-A11F-B91F9BC3F3B3}" type="slidenum">
              <a:rPr lang="en-GB" smtClean="0"/>
              <a:t>‹#›</a:t>
            </a:fld>
            <a:endParaRPr lang="en-GB"/>
          </a:p>
        </p:txBody>
      </p:sp>
    </p:spTree>
    <p:extLst>
      <p:ext uri="{BB962C8B-B14F-4D97-AF65-F5344CB8AC3E}">
        <p14:creationId xmlns:p14="http://schemas.microsoft.com/office/powerpoint/2010/main" val="3053276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C08736-F2F0-45CB-BC76-E7DF1A6097DF}" type="datetimeFigureOut">
              <a:rPr lang="en-GB" smtClean="0"/>
              <a:t>07/06/2018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295C82-613B-49D0-A11F-B91F9BC3F3B3}" type="slidenum">
              <a:rPr lang="en-GB" smtClean="0"/>
              <a:t>‹#›</a:t>
            </a:fld>
            <a:endParaRPr lang="en-GB"/>
          </a:p>
        </p:txBody>
      </p:sp>
    </p:spTree>
    <p:extLst>
      <p:ext uri="{BB962C8B-B14F-4D97-AF65-F5344CB8AC3E}">
        <p14:creationId xmlns:p14="http://schemas.microsoft.com/office/powerpoint/2010/main" val="42957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C08736-F2F0-45CB-BC76-E7DF1A6097DF}" type="datetimeFigureOut">
              <a:rPr lang="en-GB" smtClean="0"/>
              <a:t>07/06/2018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0295C82-613B-49D0-A11F-B91F9BC3F3B3}" type="slidenum">
              <a:rPr lang="en-GB" smtClean="0"/>
              <a:t>‹#›</a:t>
            </a:fld>
            <a:endParaRPr lang="en-GB"/>
          </a:p>
        </p:txBody>
      </p:sp>
    </p:spTree>
    <p:extLst>
      <p:ext uri="{BB962C8B-B14F-4D97-AF65-F5344CB8AC3E}">
        <p14:creationId xmlns:p14="http://schemas.microsoft.com/office/powerpoint/2010/main" val="2309155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C08736-F2F0-45CB-BC76-E7DF1A6097DF}" type="datetimeFigureOut">
              <a:rPr lang="en-GB" smtClean="0"/>
              <a:t>07/06/2018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295C82-613B-49D0-A11F-B91F9BC3F3B3}" type="slidenum">
              <a:rPr lang="en-GB" smtClean="0"/>
              <a:t>‹#›</a:t>
            </a:fld>
            <a:endParaRPr lang="en-GB"/>
          </a:p>
        </p:txBody>
      </p:sp>
    </p:spTree>
    <p:extLst>
      <p:ext uri="{BB962C8B-B14F-4D97-AF65-F5344CB8AC3E}">
        <p14:creationId xmlns:p14="http://schemas.microsoft.com/office/powerpoint/2010/main" val="1167358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7C08736-F2F0-45CB-BC76-E7DF1A6097DF}" type="datetimeFigureOut">
              <a:rPr lang="en-GB" smtClean="0"/>
              <a:t>07/06/2018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0295C82-613B-49D0-A11F-B91F9BC3F3B3}" type="slidenum">
              <a:rPr lang="en-GB" smtClean="0"/>
              <a:t>‹#›</a:t>
            </a:fld>
            <a:endParaRPr lang="en-GB"/>
          </a:p>
        </p:txBody>
      </p:sp>
    </p:spTree>
    <p:extLst>
      <p:ext uri="{BB962C8B-B14F-4D97-AF65-F5344CB8AC3E}">
        <p14:creationId xmlns:p14="http://schemas.microsoft.com/office/powerpoint/2010/main" val="3238555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C08736-F2F0-45CB-BC76-E7DF1A6097DF}" type="datetimeFigureOut">
              <a:rPr lang="en-GB" smtClean="0"/>
              <a:t>07/06/2018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0295C82-613B-49D0-A11F-B91F9BC3F3B3}" type="slidenum">
              <a:rPr lang="en-GB" smtClean="0"/>
              <a:t>‹#›</a:t>
            </a:fld>
            <a:endParaRPr lang="en-GB"/>
          </a:p>
        </p:txBody>
      </p:sp>
    </p:spTree>
    <p:extLst>
      <p:ext uri="{BB962C8B-B14F-4D97-AF65-F5344CB8AC3E}">
        <p14:creationId xmlns:p14="http://schemas.microsoft.com/office/powerpoint/2010/main" val="2265931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08736-F2F0-45CB-BC76-E7DF1A6097DF}" type="datetimeFigureOut">
              <a:rPr lang="en-GB" smtClean="0"/>
              <a:t>07/06/2018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0295C82-613B-49D0-A11F-B91F9BC3F3B3}" type="slidenum">
              <a:rPr lang="en-GB" smtClean="0"/>
              <a:t>‹#›</a:t>
            </a:fld>
            <a:endParaRPr lang="en-GB"/>
          </a:p>
        </p:txBody>
      </p:sp>
    </p:spTree>
    <p:extLst>
      <p:ext uri="{BB962C8B-B14F-4D97-AF65-F5344CB8AC3E}">
        <p14:creationId xmlns:p14="http://schemas.microsoft.com/office/powerpoint/2010/main" val="3061592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C08736-F2F0-45CB-BC76-E7DF1A6097DF}" type="datetimeFigureOut">
              <a:rPr lang="en-GB" smtClean="0"/>
              <a:t>07/06/2018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295C82-613B-49D0-A11F-B91F9BC3F3B3}" type="slidenum">
              <a:rPr lang="en-GB" smtClean="0"/>
              <a:t>‹#›</a:t>
            </a:fld>
            <a:endParaRPr lang="en-GB"/>
          </a:p>
        </p:txBody>
      </p:sp>
    </p:spTree>
    <p:extLst>
      <p:ext uri="{BB962C8B-B14F-4D97-AF65-F5344CB8AC3E}">
        <p14:creationId xmlns:p14="http://schemas.microsoft.com/office/powerpoint/2010/main" val="573016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C08736-F2F0-45CB-BC76-E7DF1A6097DF}" type="datetimeFigureOut">
              <a:rPr lang="en-GB" smtClean="0"/>
              <a:t>07/06/2018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0295C82-613B-49D0-A11F-B91F9BC3F3B3}" type="slidenum">
              <a:rPr lang="en-GB" smtClean="0"/>
              <a:t>‹#›</a:t>
            </a:fld>
            <a:endParaRPr lang="en-GB"/>
          </a:p>
        </p:txBody>
      </p:sp>
    </p:spTree>
    <p:extLst>
      <p:ext uri="{BB962C8B-B14F-4D97-AF65-F5344CB8AC3E}">
        <p14:creationId xmlns:p14="http://schemas.microsoft.com/office/powerpoint/2010/main" val="2704957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08736-F2F0-45CB-BC76-E7DF1A6097DF}" type="datetimeFigureOut">
              <a:rPr lang="en-GB" smtClean="0"/>
              <a:t>07/06/2018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295C82-613B-49D0-A11F-B91F9BC3F3B3}" type="slidenum">
              <a:rPr lang="en-GB" smtClean="0"/>
              <a:t>‹#›</a:t>
            </a:fld>
            <a:endParaRPr lang="en-GB"/>
          </a:p>
        </p:txBody>
      </p:sp>
    </p:spTree>
    <p:extLst>
      <p:ext uri="{BB962C8B-B14F-4D97-AF65-F5344CB8AC3E}">
        <p14:creationId xmlns:p14="http://schemas.microsoft.com/office/powerpoint/2010/main" val="402501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pnTGNAfu6GE" TargetMode="External"/><Relationship Id="rId2" Type="http://schemas.openxmlformats.org/officeDocument/2006/relationships/hyperlink" Target="https://www.youtube.com/watch?v=Gl6LVl7oAlU" TargetMode="External"/><Relationship Id="rId1" Type="http://schemas.openxmlformats.org/officeDocument/2006/relationships/slideLayout" Target="../slideLayouts/slideLayout2.xml"/><Relationship Id="rId4" Type="http://schemas.openxmlformats.org/officeDocument/2006/relationships/hyperlink" Target="https://www.youtube.com/watch?v=_UGHsbTEBv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C00000"/>
          </a:solidFill>
        </p:spPr>
        <p:txBody>
          <a:bodyPr/>
          <a:lstStyle/>
          <a:p>
            <a:r>
              <a:rPr lang="en-GB" dirty="0">
                <a:solidFill>
                  <a:schemeClr val="bg1"/>
                </a:solidFill>
              </a:rPr>
              <a:t>Rates of Reaction</a:t>
            </a:r>
          </a:p>
        </p:txBody>
      </p:sp>
      <p:sp>
        <p:nvSpPr>
          <p:cNvPr id="5" name="Content Placeholder 4"/>
          <p:cNvSpPr>
            <a:spLocks noGrp="1"/>
          </p:cNvSpPr>
          <p:nvPr>
            <p:ph idx="1"/>
          </p:nvPr>
        </p:nvSpPr>
        <p:spPr>
          <a:xfrm>
            <a:off x="838200" y="1443210"/>
            <a:ext cx="11161734" cy="4733753"/>
          </a:xfrm>
          <a:solidFill>
            <a:srgbClr val="C00000"/>
          </a:solidFill>
        </p:spPr>
        <p:txBody>
          <a:bodyPr>
            <a:normAutofit lnSpcReduction="10000"/>
          </a:bodyPr>
          <a:lstStyle/>
          <a:p>
            <a:r>
              <a:rPr lang="en-GB" dirty="0">
                <a:solidFill>
                  <a:schemeClr val="bg1"/>
                </a:solidFill>
              </a:rPr>
              <a:t>Name three ways to measure reaction times for a chemical reaction.</a:t>
            </a:r>
          </a:p>
          <a:p>
            <a:pPr marL="0" indent="0">
              <a:buNone/>
            </a:pPr>
            <a:r>
              <a:rPr lang="en-GB" dirty="0">
                <a:solidFill>
                  <a:schemeClr val="bg1"/>
                </a:solidFill>
              </a:rPr>
              <a:t>Loss in mass of </a:t>
            </a:r>
            <a:r>
              <a:rPr lang="en-GB" dirty="0">
                <a:solidFill>
                  <a:schemeClr val="bg1"/>
                </a:solidFill>
                <a:latin typeface="Comic Sans MS" panose="030F0702030302020204" pitchFamily="66" charset="0"/>
              </a:rPr>
              <a:t>reactants</a:t>
            </a:r>
            <a:r>
              <a:rPr lang="en-GB" dirty="0">
                <a:solidFill>
                  <a:schemeClr val="bg1"/>
                </a:solidFill>
              </a:rPr>
              <a:t>, volume of gas produced and time taken for a solution to become opaque or coloured. </a:t>
            </a:r>
          </a:p>
          <a:p>
            <a:r>
              <a:rPr lang="en-GB" dirty="0">
                <a:solidFill>
                  <a:schemeClr val="bg1"/>
                </a:solidFill>
              </a:rPr>
              <a:t>State the equipment needed to measure the change in mass</a:t>
            </a:r>
          </a:p>
          <a:p>
            <a:pPr marL="0" indent="0">
              <a:buNone/>
            </a:pPr>
            <a:r>
              <a:rPr lang="en-GB" dirty="0">
                <a:solidFill>
                  <a:schemeClr val="bg1"/>
                </a:solidFill>
              </a:rPr>
              <a:t>Balance</a:t>
            </a:r>
          </a:p>
          <a:p>
            <a:r>
              <a:rPr lang="en-GB" dirty="0">
                <a:solidFill>
                  <a:schemeClr val="bg1"/>
                </a:solidFill>
              </a:rPr>
              <a:t>State the method of collecting gas from a chemical reaction.</a:t>
            </a:r>
          </a:p>
          <a:p>
            <a:pPr marL="0" indent="0">
              <a:buNone/>
            </a:pPr>
            <a:r>
              <a:rPr lang="en-GB" dirty="0">
                <a:solidFill>
                  <a:schemeClr val="bg1"/>
                </a:solidFill>
              </a:rPr>
              <a:t>Upturned measuring cylinder, an upturned burette or using a gas syringe. </a:t>
            </a:r>
          </a:p>
          <a:p>
            <a:r>
              <a:rPr lang="en-GB" dirty="0">
                <a:solidFill>
                  <a:schemeClr val="bg1"/>
                </a:solidFill>
              </a:rPr>
              <a:t>State the equipment needed to measure the degree of opaqueness.</a:t>
            </a:r>
          </a:p>
          <a:p>
            <a:pPr marL="0" indent="0">
              <a:buNone/>
            </a:pPr>
            <a:r>
              <a:rPr lang="en-GB" dirty="0">
                <a:solidFill>
                  <a:schemeClr val="bg1"/>
                </a:solidFill>
              </a:rPr>
              <a:t>Draw a paper with a X and put the beaker on the paper and wait for the X to disappear. </a:t>
            </a:r>
          </a:p>
        </p:txBody>
      </p:sp>
    </p:spTree>
    <p:extLst>
      <p:ext uri="{BB962C8B-B14F-4D97-AF65-F5344CB8AC3E}">
        <p14:creationId xmlns:p14="http://schemas.microsoft.com/office/powerpoint/2010/main" val="162226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136" y="173095"/>
            <a:ext cx="11897299" cy="6337874"/>
          </a:xfrm>
          <a:solidFill>
            <a:srgbClr val="C00000"/>
          </a:solidFill>
        </p:spPr>
        <p:txBody>
          <a:bodyPr>
            <a:normAutofit lnSpcReduction="10000"/>
          </a:bodyPr>
          <a:lstStyle/>
          <a:p>
            <a:r>
              <a:rPr lang="en-GB" dirty="0">
                <a:solidFill>
                  <a:schemeClr val="bg1"/>
                </a:solidFill>
              </a:rPr>
              <a:t>Describe the process of complete combustion.</a:t>
            </a:r>
          </a:p>
          <a:p>
            <a:r>
              <a:rPr lang="en-GB" dirty="0">
                <a:solidFill>
                  <a:schemeClr val="bg1"/>
                </a:solidFill>
              </a:rPr>
              <a:t>Complete combustion occurs when a fuel (hydrocarbon) burns completely in air. Methane reacts with oxygen to produce carbon dioxide and water. </a:t>
            </a:r>
          </a:p>
          <a:p>
            <a:r>
              <a:rPr lang="en-GB" dirty="0">
                <a:solidFill>
                  <a:schemeClr val="bg1"/>
                </a:solidFill>
              </a:rPr>
              <a:t>Describe and explain the consequences of incomplete combustion.</a:t>
            </a:r>
          </a:p>
          <a:p>
            <a:r>
              <a:rPr lang="en-GB" dirty="0">
                <a:solidFill>
                  <a:schemeClr val="bg1"/>
                </a:solidFill>
              </a:rPr>
              <a:t>Incomplete combustion occurs when a fuel burns with lack of oxygen. The products formed are carbon monoxide and carbon. This also results in less energy being produced. Carbon monoxide is a toxic gas and competes with oxygen to combine with haemoglobin in the red blood cells. </a:t>
            </a:r>
          </a:p>
          <a:p>
            <a:r>
              <a:rPr lang="en-GB" dirty="0">
                <a:solidFill>
                  <a:schemeClr val="bg1"/>
                </a:solidFill>
              </a:rPr>
              <a:t>Describe the process of cracking </a:t>
            </a:r>
            <a:endParaRPr lang="en-GB" dirty="0" smtClean="0">
              <a:solidFill>
                <a:schemeClr val="bg1"/>
              </a:solidFill>
            </a:endParaRPr>
          </a:p>
          <a:p>
            <a:r>
              <a:rPr lang="en-GB" dirty="0" smtClean="0">
                <a:solidFill>
                  <a:schemeClr val="bg1"/>
                </a:solidFill>
              </a:rPr>
              <a:t>Large </a:t>
            </a:r>
            <a:r>
              <a:rPr lang="en-GB" dirty="0">
                <a:solidFill>
                  <a:schemeClr val="bg1"/>
                </a:solidFill>
              </a:rPr>
              <a:t>hydrocarbons chains are broken down to produce a shorter alkane and alkene. </a:t>
            </a:r>
          </a:p>
          <a:p>
            <a:r>
              <a:rPr lang="en-GB" dirty="0">
                <a:solidFill>
                  <a:schemeClr val="bg1"/>
                </a:solidFill>
              </a:rPr>
              <a:t>Name the two types of cracking and the conditions needed</a:t>
            </a:r>
          </a:p>
          <a:p>
            <a:r>
              <a:rPr lang="en-GB" dirty="0">
                <a:solidFill>
                  <a:schemeClr val="bg1"/>
                </a:solidFill>
              </a:rPr>
              <a:t>Catalytic cracking – Using a catalyst and heated to a high temperature</a:t>
            </a:r>
          </a:p>
          <a:p>
            <a:r>
              <a:rPr lang="en-GB" dirty="0">
                <a:solidFill>
                  <a:schemeClr val="bg1"/>
                </a:solidFill>
              </a:rPr>
              <a:t>Steam cracking – mixing the hydrocarbon with steam and heating to high temperature. </a:t>
            </a:r>
          </a:p>
          <a:p>
            <a:endParaRPr lang="en-GB" dirty="0"/>
          </a:p>
        </p:txBody>
      </p:sp>
    </p:spTree>
    <p:extLst>
      <p:ext uri="{BB962C8B-B14F-4D97-AF65-F5344CB8AC3E}">
        <p14:creationId xmlns:p14="http://schemas.microsoft.com/office/powerpoint/2010/main" val="231453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4405" y="209320"/>
            <a:ext cx="11699913" cy="6648680"/>
          </a:xfrm>
          <a:solidFill>
            <a:srgbClr val="C00000"/>
          </a:solidFill>
        </p:spPr>
        <p:txBody>
          <a:bodyPr>
            <a:normAutofit lnSpcReduction="10000"/>
          </a:bodyPr>
          <a:lstStyle/>
          <a:p>
            <a:r>
              <a:rPr lang="en-GB" dirty="0">
                <a:solidFill>
                  <a:schemeClr val="bg1"/>
                </a:solidFill>
              </a:rPr>
              <a:t>What are alkanes? Draw their structures</a:t>
            </a:r>
          </a:p>
          <a:p>
            <a:r>
              <a:rPr lang="en-GB" dirty="0">
                <a:solidFill>
                  <a:schemeClr val="bg1"/>
                </a:solidFill>
              </a:rPr>
              <a:t>Alkanes are an homologous series of hydrocarbons with a general formula C</a:t>
            </a:r>
            <a:r>
              <a:rPr lang="en-GB" baseline="-25000" dirty="0">
                <a:solidFill>
                  <a:schemeClr val="bg1"/>
                </a:solidFill>
              </a:rPr>
              <a:t>n</a:t>
            </a:r>
            <a:r>
              <a:rPr lang="en-GB" dirty="0">
                <a:solidFill>
                  <a:schemeClr val="bg1"/>
                </a:solidFill>
              </a:rPr>
              <a:t>H</a:t>
            </a:r>
            <a:r>
              <a:rPr lang="en-GB" baseline="-25000" dirty="0">
                <a:solidFill>
                  <a:schemeClr val="bg1"/>
                </a:solidFill>
              </a:rPr>
              <a:t>2n+2</a:t>
            </a:r>
            <a:r>
              <a:rPr lang="en-GB" dirty="0">
                <a:solidFill>
                  <a:schemeClr val="bg1"/>
                </a:solidFill>
              </a:rPr>
              <a:t> </a:t>
            </a:r>
            <a:endParaRPr lang="en-GB" baseline="-25000" dirty="0">
              <a:solidFill>
                <a:schemeClr val="bg1"/>
              </a:solidFill>
            </a:endParaRPr>
          </a:p>
          <a:p>
            <a:endParaRPr lang="en-GB" dirty="0" smtClean="0">
              <a:solidFill>
                <a:schemeClr val="bg1"/>
              </a:solidFill>
            </a:endParaRPr>
          </a:p>
          <a:p>
            <a:endParaRPr lang="en-GB" dirty="0">
              <a:solidFill>
                <a:schemeClr val="bg1"/>
              </a:solidFill>
            </a:endParaRPr>
          </a:p>
          <a:p>
            <a:r>
              <a:rPr lang="en-GB" dirty="0" smtClean="0">
                <a:solidFill>
                  <a:schemeClr val="bg1"/>
                </a:solidFill>
              </a:rPr>
              <a:t>What are alkenes? Draw their structures</a:t>
            </a:r>
          </a:p>
          <a:p>
            <a:r>
              <a:rPr lang="en-GB" dirty="0" smtClean="0">
                <a:solidFill>
                  <a:schemeClr val="bg1"/>
                </a:solidFill>
              </a:rPr>
              <a:t>Alkenes are an homologous series of hydrocarbons with a general formula C</a:t>
            </a:r>
            <a:r>
              <a:rPr lang="en-GB" baseline="-25000" dirty="0" smtClean="0">
                <a:solidFill>
                  <a:schemeClr val="bg1"/>
                </a:solidFill>
              </a:rPr>
              <a:t>n</a:t>
            </a:r>
            <a:r>
              <a:rPr lang="en-GB" dirty="0" smtClean="0">
                <a:solidFill>
                  <a:schemeClr val="bg1"/>
                </a:solidFill>
              </a:rPr>
              <a:t>H</a:t>
            </a:r>
            <a:r>
              <a:rPr lang="en-GB" baseline="-25000" dirty="0" smtClean="0">
                <a:solidFill>
                  <a:schemeClr val="bg1"/>
                </a:solidFill>
              </a:rPr>
              <a:t>2n</a:t>
            </a:r>
            <a:r>
              <a:rPr lang="en-GB" dirty="0" smtClean="0">
                <a:solidFill>
                  <a:schemeClr val="bg1"/>
                </a:solidFill>
              </a:rPr>
              <a:t> </a:t>
            </a:r>
            <a:endParaRPr lang="en-GB" baseline="-25000" dirty="0">
              <a:solidFill>
                <a:schemeClr val="bg1"/>
              </a:solidFill>
            </a:endParaRPr>
          </a:p>
          <a:p>
            <a:r>
              <a:rPr lang="en-GB" dirty="0" smtClean="0">
                <a:solidFill>
                  <a:schemeClr val="bg1"/>
                </a:solidFill>
              </a:rPr>
              <a:t> </a:t>
            </a:r>
          </a:p>
          <a:p>
            <a:endParaRPr lang="en-GB" dirty="0" smtClean="0">
              <a:solidFill>
                <a:schemeClr val="bg1"/>
              </a:solidFill>
            </a:endParaRPr>
          </a:p>
          <a:p>
            <a:endParaRPr lang="en-GB" dirty="0" smtClean="0">
              <a:solidFill>
                <a:schemeClr val="bg1"/>
              </a:solidFill>
            </a:endParaRPr>
          </a:p>
          <a:p>
            <a:r>
              <a:rPr lang="en-GB" dirty="0" smtClean="0">
                <a:solidFill>
                  <a:schemeClr val="bg1"/>
                </a:solidFill>
              </a:rPr>
              <a:t>Describe </a:t>
            </a:r>
            <a:r>
              <a:rPr lang="en-GB" dirty="0">
                <a:solidFill>
                  <a:schemeClr val="bg1"/>
                </a:solidFill>
              </a:rPr>
              <a:t>the test for alkenes.</a:t>
            </a:r>
          </a:p>
          <a:p>
            <a:r>
              <a:rPr lang="en-GB" dirty="0">
                <a:solidFill>
                  <a:schemeClr val="bg1"/>
                </a:solidFill>
              </a:rPr>
              <a:t>Bromine water is added to alkenes. Bromine water is orange and turns colourless if alkenes are present. </a:t>
            </a:r>
          </a:p>
          <a:p>
            <a:r>
              <a:rPr lang="en-GB" dirty="0">
                <a:solidFill>
                  <a:schemeClr val="bg1"/>
                </a:solidFill>
              </a:rPr>
              <a:t>Bromine water does not change colour in the presence of alkanes.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1536" y="1127198"/>
            <a:ext cx="4456671" cy="1276651"/>
          </a:xfrm>
          <a:prstGeom prst="rect">
            <a:avLst/>
          </a:prstGeom>
        </p:spPr>
      </p:pic>
      <p:pic>
        <p:nvPicPr>
          <p:cNvPr id="5" name="Picture 4"/>
          <p:cNvPicPr>
            <a:picLocks noChangeAspect="1"/>
          </p:cNvPicPr>
          <p:nvPr/>
        </p:nvPicPr>
        <p:blipFill>
          <a:blip r:embed="rId3"/>
          <a:stretch>
            <a:fillRect/>
          </a:stretch>
        </p:blipFill>
        <p:spPr>
          <a:xfrm>
            <a:off x="3040655" y="3343376"/>
            <a:ext cx="7194015" cy="1639785"/>
          </a:xfrm>
          <a:prstGeom prst="rect">
            <a:avLst/>
          </a:prstGeom>
        </p:spPr>
      </p:pic>
    </p:spTree>
    <p:extLst>
      <p:ext uri="{BB962C8B-B14F-4D97-AF65-F5344CB8AC3E}">
        <p14:creationId xmlns:p14="http://schemas.microsoft.com/office/powerpoint/2010/main" val="211898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GB" dirty="0">
                <a:solidFill>
                  <a:schemeClr val="bg1"/>
                </a:solidFill>
              </a:rPr>
              <a:t>Chemical Analysis</a:t>
            </a:r>
          </a:p>
        </p:txBody>
      </p:sp>
      <p:sp>
        <p:nvSpPr>
          <p:cNvPr id="3" name="Content Placeholder 2"/>
          <p:cNvSpPr>
            <a:spLocks noGrp="1"/>
          </p:cNvSpPr>
          <p:nvPr>
            <p:ph idx="1"/>
          </p:nvPr>
        </p:nvSpPr>
        <p:spPr>
          <a:xfrm>
            <a:off x="838199" y="1825624"/>
            <a:ext cx="11088189" cy="5032375"/>
          </a:xfrm>
          <a:solidFill>
            <a:srgbClr val="C00000"/>
          </a:solidFill>
        </p:spPr>
        <p:txBody>
          <a:bodyPr>
            <a:normAutofit/>
          </a:bodyPr>
          <a:lstStyle/>
          <a:p>
            <a:r>
              <a:rPr lang="en-GB" dirty="0">
                <a:solidFill>
                  <a:schemeClr val="bg1"/>
                </a:solidFill>
              </a:rPr>
              <a:t>Define element, compound and mixture.</a:t>
            </a:r>
          </a:p>
          <a:p>
            <a:r>
              <a:rPr lang="en-GB" dirty="0">
                <a:solidFill>
                  <a:schemeClr val="bg1"/>
                </a:solidFill>
              </a:rPr>
              <a:t>Element – made up only one type of atom</a:t>
            </a:r>
          </a:p>
          <a:p>
            <a:r>
              <a:rPr lang="en-GB" dirty="0">
                <a:solidFill>
                  <a:schemeClr val="bg1"/>
                </a:solidFill>
              </a:rPr>
              <a:t>Compound – made up of one or more types of atom chemically bonded. </a:t>
            </a:r>
          </a:p>
          <a:p>
            <a:r>
              <a:rPr lang="en-GB" dirty="0">
                <a:solidFill>
                  <a:schemeClr val="bg1"/>
                </a:solidFill>
              </a:rPr>
              <a:t>Mixture – made up of two or more compounds that can be separated.</a:t>
            </a:r>
          </a:p>
          <a:p>
            <a:r>
              <a:rPr lang="en-GB" dirty="0">
                <a:solidFill>
                  <a:schemeClr val="bg1"/>
                </a:solidFill>
              </a:rPr>
              <a:t>Name the five ways of separating mixtures</a:t>
            </a:r>
          </a:p>
          <a:p>
            <a:r>
              <a:rPr lang="en-GB" dirty="0">
                <a:solidFill>
                  <a:schemeClr val="bg1"/>
                </a:solidFill>
              </a:rPr>
              <a:t>Filtration, crystallisation, distillation, fractional distillation and chromatography. </a:t>
            </a:r>
          </a:p>
        </p:txBody>
      </p:sp>
    </p:spTree>
    <p:extLst>
      <p:ext uri="{BB962C8B-B14F-4D97-AF65-F5344CB8AC3E}">
        <p14:creationId xmlns:p14="http://schemas.microsoft.com/office/powerpoint/2010/main" val="4201756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203" y="250213"/>
            <a:ext cx="11777373" cy="6437970"/>
          </a:xfrm>
          <a:solidFill>
            <a:srgbClr val="C00000"/>
          </a:solidFill>
        </p:spPr>
        <p:txBody>
          <a:bodyPr>
            <a:normAutofit/>
          </a:bodyPr>
          <a:lstStyle/>
          <a:p>
            <a:r>
              <a:rPr lang="en-GB" dirty="0">
                <a:solidFill>
                  <a:schemeClr val="bg1"/>
                </a:solidFill>
              </a:rPr>
              <a:t>Define a pure substance.</a:t>
            </a:r>
          </a:p>
          <a:p>
            <a:r>
              <a:rPr lang="en-GB" dirty="0">
                <a:solidFill>
                  <a:schemeClr val="bg1"/>
                </a:solidFill>
              </a:rPr>
              <a:t>Pure substance is a single element or compound not chemically combined with any other substance. </a:t>
            </a:r>
          </a:p>
          <a:p>
            <a:r>
              <a:rPr lang="en-GB" dirty="0">
                <a:solidFill>
                  <a:schemeClr val="bg1"/>
                </a:solidFill>
              </a:rPr>
              <a:t>What is the melting and boiling points of pure and impure substances?</a:t>
            </a:r>
          </a:p>
          <a:p>
            <a:r>
              <a:rPr lang="en-GB" dirty="0">
                <a:solidFill>
                  <a:schemeClr val="bg1"/>
                </a:solidFill>
              </a:rPr>
              <a:t>Impure substances have lower melting points and higher boiling points. </a:t>
            </a:r>
          </a:p>
          <a:p>
            <a:r>
              <a:rPr lang="en-GB" dirty="0">
                <a:solidFill>
                  <a:schemeClr val="bg1"/>
                </a:solidFill>
              </a:rPr>
              <a:t>Pure substances have specific melting and boiling points. </a:t>
            </a:r>
          </a:p>
          <a:p>
            <a:r>
              <a:rPr lang="en-GB" dirty="0" smtClean="0">
                <a:solidFill>
                  <a:schemeClr val="bg1"/>
                </a:solidFill>
              </a:rPr>
              <a:t>What </a:t>
            </a:r>
            <a:r>
              <a:rPr lang="en-GB" dirty="0">
                <a:solidFill>
                  <a:schemeClr val="bg1"/>
                </a:solidFill>
              </a:rPr>
              <a:t>are formulations? Give examples. </a:t>
            </a:r>
          </a:p>
          <a:p>
            <a:r>
              <a:rPr lang="en-GB" dirty="0">
                <a:solidFill>
                  <a:schemeClr val="bg1"/>
                </a:solidFill>
              </a:rPr>
              <a:t>A formulation is a mixture that has been designed to be a useful product. Examples paint, alloy and fertilisers. </a:t>
            </a:r>
          </a:p>
          <a:p>
            <a:r>
              <a:rPr lang="en-GB" dirty="0">
                <a:solidFill>
                  <a:schemeClr val="bg1"/>
                </a:solidFill>
              </a:rPr>
              <a:t>State the uses of formulations</a:t>
            </a:r>
          </a:p>
          <a:p>
            <a:r>
              <a:rPr lang="en-GB" dirty="0">
                <a:solidFill>
                  <a:schemeClr val="bg1"/>
                </a:solidFill>
              </a:rPr>
              <a:t>Alloys are made to make certain metals stronger. Example iron is mixed with carbon to make steel which is very strong. </a:t>
            </a:r>
          </a:p>
          <a:p>
            <a:r>
              <a:rPr lang="en-GB" dirty="0">
                <a:solidFill>
                  <a:schemeClr val="bg1"/>
                </a:solidFill>
              </a:rPr>
              <a:t>Fertilisers add nutrients to the soil. </a:t>
            </a:r>
          </a:p>
        </p:txBody>
      </p:sp>
    </p:spTree>
    <p:extLst>
      <p:ext uri="{BB962C8B-B14F-4D97-AF65-F5344CB8AC3E}">
        <p14:creationId xmlns:p14="http://schemas.microsoft.com/office/powerpoint/2010/main" val="423595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9580" y="360079"/>
            <a:ext cx="11637723" cy="6341345"/>
          </a:xfrm>
          <a:solidFill>
            <a:srgbClr val="C00000"/>
          </a:solidFill>
        </p:spPr>
        <p:txBody>
          <a:bodyPr/>
          <a:lstStyle/>
          <a:p>
            <a:r>
              <a:rPr lang="en-GB" dirty="0">
                <a:solidFill>
                  <a:schemeClr val="bg1"/>
                </a:solidFill>
              </a:rPr>
              <a:t>Describe and explain how coloured dyes could be separated. </a:t>
            </a:r>
          </a:p>
          <a:p>
            <a:r>
              <a:rPr lang="en-GB" dirty="0">
                <a:solidFill>
                  <a:schemeClr val="bg1"/>
                </a:solidFill>
              </a:rPr>
              <a:t>Draw a line in pencil</a:t>
            </a:r>
          </a:p>
          <a:p>
            <a:r>
              <a:rPr lang="en-GB" dirty="0">
                <a:solidFill>
                  <a:schemeClr val="bg1"/>
                </a:solidFill>
              </a:rPr>
              <a:t>The </a:t>
            </a:r>
            <a:r>
              <a:rPr lang="en-GB" dirty="0" smtClean="0">
                <a:solidFill>
                  <a:schemeClr val="bg1"/>
                </a:solidFill>
              </a:rPr>
              <a:t>chromatography paper </a:t>
            </a:r>
            <a:r>
              <a:rPr lang="en-GB" dirty="0">
                <a:solidFill>
                  <a:schemeClr val="bg1"/>
                </a:solidFill>
              </a:rPr>
              <a:t>is the stationary phase</a:t>
            </a:r>
          </a:p>
          <a:p>
            <a:r>
              <a:rPr lang="en-GB" dirty="0">
                <a:solidFill>
                  <a:schemeClr val="bg1"/>
                </a:solidFill>
              </a:rPr>
              <a:t>The solvent is the mobile phase. </a:t>
            </a:r>
          </a:p>
          <a:p>
            <a:endParaRPr lang="en-GB" dirty="0">
              <a:solidFill>
                <a:schemeClr val="bg1"/>
              </a:solidFill>
            </a:endParaRPr>
          </a:p>
          <a:p>
            <a:r>
              <a:rPr lang="en-GB" dirty="0">
                <a:solidFill>
                  <a:schemeClr val="bg1"/>
                </a:solidFill>
              </a:rPr>
              <a:t>Calculating </a:t>
            </a:r>
            <a:r>
              <a:rPr lang="en-GB" dirty="0" err="1">
                <a:solidFill>
                  <a:schemeClr val="bg1"/>
                </a:solidFill>
              </a:rPr>
              <a:t>Rf</a:t>
            </a:r>
            <a:r>
              <a:rPr lang="en-GB" dirty="0">
                <a:solidFill>
                  <a:schemeClr val="bg1"/>
                </a:solidFill>
              </a:rPr>
              <a:t> values</a:t>
            </a:r>
          </a:p>
          <a:p>
            <a:r>
              <a:rPr lang="en-GB" dirty="0">
                <a:solidFill>
                  <a:schemeClr val="bg1"/>
                </a:solidFill>
              </a:rPr>
              <a:t>Distance travelled by the spot ÷ distance travelled </a:t>
            </a:r>
          </a:p>
          <a:p>
            <a:r>
              <a:rPr lang="en-GB" dirty="0">
                <a:solidFill>
                  <a:schemeClr val="bg1"/>
                </a:solidFill>
              </a:rPr>
              <a:t>by the solvent</a:t>
            </a:r>
          </a:p>
          <a:p>
            <a:endParaRPr lang="en-GB" dirty="0"/>
          </a:p>
          <a:p>
            <a:endParaRPr lang="en-GB" dirty="0"/>
          </a:p>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36878" y="725086"/>
            <a:ext cx="3400425" cy="329565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0863" y="4227605"/>
            <a:ext cx="5695950" cy="2266950"/>
          </a:xfrm>
          <a:prstGeom prst="rect">
            <a:avLst/>
          </a:prstGeom>
        </p:spPr>
      </p:pic>
    </p:spTree>
    <p:extLst>
      <p:ext uri="{BB962C8B-B14F-4D97-AF65-F5344CB8AC3E}">
        <p14:creationId xmlns:p14="http://schemas.microsoft.com/office/powerpoint/2010/main" val="2522527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425" y="460288"/>
            <a:ext cx="10515600" cy="4351338"/>
          </a:xfrm>
          <a:solidFill>
            <a:srgbClr val="C00000"/>
          </a:solidFill>
        </p:spPr>
        <p:txBody>
          <a:bodyPr/>
          <a:lstStyle/>
          <a:p>
            <a:r>
              <a:rPr lang="en-GB" dirty="0"/>
              <a:t>Describe the tests for Hydrogen, chlorine, oxygen and carbon dioxide.</a:t>
            </a:r>
          </a:p>
          <a:p>
            <a:pPr marL="0" indent="0">
              <a:buNone/>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8864" y="945239"/>
            <a:ext cx="7640877" cy="5409740"/>
          </a:xfrm>
          <a:prstGeom prst="rect">
            <a:avLst/>
          </a:prstGeom>
        </p:spPr>
      </p:pic>
      <p:sp>
        <p:nvSpPr>
          <p:cNvPr id="5" name="TextBox 4"/>
          <p:cNvSpPr txBox="1"/>
          <p:nvPr/>
        </p:nvSpPr>
        <p:spPr>
          <a:xfrm>
            <a:off x="224426" y="1158628"/>
            <a:ext cx="3804438" cy="3416320"/>
          </a:xfrm>
          <a:prstGeom prst="rect">
            <a:avLst/>
          </a:prstGeom>
          <a:solidFill>
            <a:schemeClr val="accent2"/>
          </a:solidFill>
        </p:spPr>
        <p:txBody>
          <a:bodyPr wrap="square" rtlCol="0">
            <a:spAutoFit/>
          </a:bodyPr>
          <a:lstStyle/>
          <a:p>
            <a:pPr algn="just"/>
            <a:r>
              <a:rPr lang="en-GB" sz="2400" dirty="0"/>
              <a:t>Explain why limewater turns cloudy.</a:t>
            </a:r>
          </a:p>
          <a:p>
            <a:pPr algn="just"/>
            <a:r>
              <a:rPr lang="en-GB" sz="2400" dirty="0"/>
              <a:t>Limewater is calcium hydroxide, when </a:t>
            </a:r>
          </a:p>
          <a:p>
            <a:pPr algn="just"/>
            <a:r>
              <a:rPr lang="en-GB" sz="2400" dirty="0"/>
              <a:t>Passed through carbon dioxide it </a:t>
            </a:r>
          </a:p>
          <a:p>
            <a:pPr algn="just"/>
            <a:r>
              <a:rPr lang="en-GB" sz="2400" dirty="0"/>
              <a:t>forms calcium carbonate that </a:t>
            </a:r>
          </a:p>
          <a:p>
            <a:pPr algn="just"/>
            <a:r>
              <a:rPr lang="en-GB" sz="2400" dirty="0"/>
              <a:t>gives it a milky appearance.</a:t>
            </a:r>
          </a:p>
        </p:txBody>
      </p:sp>
    </p:spTree>
    <p:extLst>
      <p:ext uri="{BB962C8B-B14F-4D97-AF65-F5344CB8AC3E}">
        <p14:creationId xmlns:p14="http://schemas.microsoft.com/office/powerpoint/2010/main" val="401348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GB" dirty="0">
                <a:solidFill>
                  <a:schemeClr val="bg1"/>
                </a:solidFill>
              </a:rPr>
              <a:t>Atmosphere</a:t>
            </a:r>
          </a:p>
        </p:txBody>
      </p:sp>
      <p:sp>
        <p:nvSpPr>
          <p:cNvPr id="3" name="Content Placeholder 2"/>
          <p:cNvSpPr>
            <a:spLocks noGrp="1"/>
          </p:cNvSpPr>
          <p:nvPr>
            <p:ph idx="1"/>
          </p:nvPr>
        </p:nvSpPr>
        <p:spPr>
          <a:solidFill>
            <a:srgbClr val="C00000"/>
          </a:solidFill>
        </p:spPr>
        <p:txBody>
          <a:bodyPr>
            <a:normAutofit fontScale="92500"/>
          </a:bodyPr>
          <a:lstStyle/>
          <a:p>
            <a:r>
              <a:rPr lang="en-GB" dirty="0">
                <a:solidFill>
                  <a:schemeClr val="bg1"/>
                </a:solidFill>
              </a:rPr>
              <a:t>Identify the gases and their proportions in the atmosphere.  </a:t>
            </a:r>
          </a:p>
          <a:p>
            <a:r>
              <a:rPr lang="en-GB" dirty="0">
                <a:solidFill>
                  <a:schemeClr val="bg1"/>
                </a:solidFill>
              </a:rPr>
              <a:t>Oxygen – 21%</a:t>
            </a:r>
          </a:p>
          <a:p>
            <a:r>
              <a:rPr lang="en-GB" dirty="0">
                <a:solidFill>
                  <a:schemeClr val="bg1"/>
                </a:solidFill>
              </a:rPr>
              <a:t>Nitrogen 78%</a:t>
            </a:r>
          </a:p>
          <a:p>
            <a:r>
              <a:rPr lang="en-GB" dirty="0">
                <a:solidFill>
                  <a:schemeClr val="bg1"/>
                </a:solidFill>
              </a:rPr>
              <a:t>Carbon dioxide – 0.03%</a:t>
            </a:r>
          </a:p>
          <a:p>
            <a:r>
              <a:rPr lang="en-GB" dirty="0">
                <a:solidFill>
                  <a:schemeClr val="bg1"/>
                </a:solidFill>
              </a:rPr>
              <a:t>Argon – 0.9%</a:t>
            </a:r>
          </a:p>
          <a:p>
            <a:endParaRPr lang="en-GB" dirty="0">
              <a:solidFill>
                <a:schemeClr val="bg1"/>
              </a:solidFill>
            </a:endParaRPr>
          </a:p>
          <a:p>
            <a:r>
              <a:rPr lang="en-GB" dirty="0">
                <a:solidFill>
                  <a:schemeClr val="bg1"/>
                </a:solidFill>
              </a:rPr>
              <a:t>Explain how the balance of the gases is maintained. </a:t>
            </a:r>
          </a:p>
          <a:p>
            <a:r>
              <a:rPr lang="en-GB" dirty="0">
                <a:solidFill>
                  <a:schemeClr val="bg1"/>
                </a:solidFill>
              </a:rPr>
              <a:t>Photosynthesis – plants use carbon dioxide and release oxygen.</a:t>
            </a:r>
          </a:p>
          <a:p>
            <a:r>
              <a:rPr lang="en-GB" dirty="0">
                <a:solidFill>
                  <a:schemeClr val="bg1"/>
                </a:solidFill>
              </a:rPr>
              <a:t>Respiration – animals and plants use oxygen and release carbon dioxide.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8427" y="2215311"/>
            <a:ext cx="2793303" cy="2168800"/>
          </a:xfrm>
          <a:prstGeom prst="rect">
            <a:avLst/>
          </a:prstGeom>
        </p:spPr>
      </p:pic>
    </p:spTree>
    <p:extLst>
      <p:ext uri="{BB962C8B-B14F-4D97-AF65-F5344CB8AC3E}">
        <p14:creationId xmlns:p14="http://schemas.microsoft.com/office/powerpoint/2010/main" val="3327588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9476" y="109558"/>
            <a:ext cx="11737932" cy="6253663"/>
          </a:xfrm>
          <a:solidFill>
            <a:srgbClr val="C00000"/>
          </a:solidFill>
        </p:spPr>
        <p:txBody>
          <a:bodyPr>
            <a:normAutofit fontScale="92500"/>
          </a:bodyPr>
          <a:lstStyle/>
          <a:p>
            <a:pPr marL="0" indent="0">
              <a:buNone/>
            </a:pPr>
            <a:r>
              <a:rPr lang="en-GB" dirty="0">
                <a:solidFill>
                  <a:schemeClr val="bg1"/>
                </a:solidFill>
              </a:rPr>
              <a:t>Describe ideas about the Earth’s early atmosphere. </a:t>
            </a:r>
          </a:p>
          <a:p>
            <a:r>
              <a:rPr lang="en-GB" dirty="0">
                <a:solidFill>
                  <a:schemeClr val="bg1"/>
                </a:solidFill>
              </a:rPr>
              <a:t>Billions of years ago the earth had many volcanic eruptions that released gases. The gases mainly consisted of carbon dioxide and very little oxygen. </a:t>
            </a:r>
          </a:p>
          <a:p>
            <a:r>
              <a:rPr lang="en-GB" dirty="0">
                <a:solidFill>
                  <a:schemeClr val="bg1"/>
                </a:solidFill>
              </a:rPr>
              <a:t>Volcanoes produced nitrogen which slowly built up along with methane and ammonia. </a:t>
            </a:r>
          </a:p>
          <a:p>
            <a:r>
              <a:rPr lang="en-GB" dirty="0">
                <a:solidFill>
                  <a:schemeClr val="bg1"/>
                </a:solidFill>
              </a:rPr>
              <a:t>When the oceans formed carbon dioxide dissolved in the water and carbonates were precipitated producing sediments reducing the amount of carbon dioxide. </a:t>
            </a:r>
          </a:p>
          <a:p>
            <a:r>
              <a:rPr lang="en-GB" dirty="0">
                <a:solidFill>
                  <a:schemeClr val="bg1"/>
                </a:solidFill>
              </a:rPr>
              <a:t>State the evidence for the theories of the early atmosphere. </a:t>
            </a:r>
          </a:p>
          <a:p>
            <a:r>
              <a:rPr lang="en-GB" dirty="0">
                <a:solidFill>
                  <a:schemeClr val="bg1"/>
                </a:solidFill>
              </a:rPr>
              <a:t>Evidence is gained from carbon and boron isotopes. </a:t>
            </a:r>
          </a:p>
          <a:p>
            <a:r>
              <a:rPr lang="en-GB" dirty="0">
                <a:solidFill>
                  <a:schemeClr val="bg1"/>
                </a:solidFill>
              </a:rPr>
              <a:t>Models use composition of gases given out from volcanoes today. </a:t>
            </a:r>
          </a:p>
          <a:p>
            <a:r>
              <a:rPr lang="en-GB" dirty="0">
                <a:solidFill>
                  <a:schemeClr val="bg1"/>
                </a:solidFill>
              </a:rPr>
              <a:t>Explain the role of algae in the composition of the atmosphere. </a:t>
            </a:r>
          </a:p>
          <a:p>
            <a:r>
              <a:rPr lang="en-GB" dirty="0">
                <a:solidFill>
                  <a:schemeClr val="bg1"/>
                </a:solidFill>
              </a:rPr>
              <a:t>Algae produced oxygen using photosynthesis which resulted in the amount of oxygen being increased in the atmosphere. </a:t>
            </a:r>
          </a:p>
          <a:p>
            <a:r>
              <a:rPr lang="en-GB" dirty="0">
                <a:solidFill>
                  <a:schemeClr val="bg1"/>
                </a:solidFill>
              </a:rPr>
              <a:t>Carbon dioxide + water 			oxygen + glucose</a:t>
            </a:r>
          </a:p>
        </p:txBody>
      </p:sp>
      <p:cxnSp>
        <p:nvCxnSpPr>
          <p:cNvPr id="4" name="Straight Arrow Connector 3"/>
          <p:cNvCxnSpPr/>
          <p:nvPr/>
        </p:nvCxnSpPr>
        <p:spPr>
          <a:xfrm>
            <a:off x="3827282" y="6136849"/>
            <a:ext cx="1555423" cy="377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3674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670" y="311085"/>
            <a:ext cx="11118130" cy="5865878"/>
          </a:xfrm>
          <a:solidFill>
            <a:srgbClr val="C00000"/>
          </a:solidFill>
        </p:spPr>
        <p:txBody>
          <a:bodyPr/>
          <a:lstStyle/>
          <a:p>
            <a:r>
              <a:rPr lang="en-GB" dirty="0">
                <a:solidFill>
                  <a:schemeClr val="bg1"/>
                </a:solidFill>
              </a:rPr>
              <a:t>How carbon dioxide decreased?</a:t>
            </a:r>
          </a:p>
          <a:p>
            <a:r>
              <a:rPr lang="en-GB" dirty="0">
                <a:solidFill>
                  <a:schemeClr val="bg1"/>
                </a:solidFill>
              </a:rPr>
              <a:t>Algae and plants decreased the amount of carbon dioxide by photosynthesis. </a:t>
            </a:r>
          </a:p>
          <a:p>
            <a:r>
              <a:rPr lang="en-GB" dirty="0">
                <a:solidFill>
                  <a:schemeClr val="bg1"/>
                </a:solidFill>
              </a:rPr>
              <a:t>Carbon dioxide was decreased by the formation of sedimentary rocks and fossil fuels. </a:t>
            </a:r>
          </a:p>
          <a:p>
            <a:r>
              <a:rPr lang="en-GB" dirty="0">
                <a:solidFill>
                  <a:schemeClr val="bg1"/>
                </a:solidFill>
              </a:rPr>
              <a:t>Name the greenhouse gases.</a:t>
            </a:r>
          </a:p>
          <a:p>
            <a:r>
              <a:rPr lang="en-GB" dirty="0">
                <a:solidFill>
                  <a:schemeClr val="bg1"/>
                </a:solidFill>
              </a:rPr>
              <a:t>Water vapour, carbon dioxide and methane. </a:t>
            </a:r>
          </a:p>
          <a:p>
            <a:r>
              <a:rPr lang="en-GB" dirty="0">
                <a:solidFill>
                  <a:schemeClr val="bg1"/>
                </a:solidFill>
              </a:rPr>
              <a:t>State two human activities that increase the greenhouse gases.</a:t>
            </a:r>
          </a:p>
          <a:p>
            <a:r>
              <a:rPr lang="en-GB" dirty="0">
                <a:solidFill>
                  <a:schemeClr val="bg1"/>
                </a:solidFill>
              </a:rPr>
              <a:t>Deforestation and Combustion</a:t>
            </a:r>
          </a:p>
          <a:p>
            <a:r>
              <a:rPr lang="en-GB" dirty="0">
                <a:solidFill>
                  <a:schemeClr val="bg1"/>
                </a:solidFill>
              </a:rPr>
              <a:t>State the potential effects of global climate change</a:t>
            </a:r>
            <a:r>
              <a:rPr lang="en-GB" dirty="0" smtClean="0">
                <a:solidFill>
                  <a:schemeClr val="bg1"/>
                </a:solidFill>
              </a:rPr>
              <a:t>.</a:t>
            </a:r>
          </a:p>
          <a:p>
            <a:r>
              <a:rPr lang="en-GB" dirty="0" smtClean="0">
                <a:solidFill>
                  <a:schemeClr val="bg1"/>
                </a:solidFill>
              </a:rPr>
              <a:t>Sea levels rise resulting in flooding and increased coastal erosion</a:t>
            </a:r>
          </a:p>
          <a:p>
            <a:r>
              <a:rPr lang="en-GB" dirty="0" smtClean="0">
                <a:solidFill>
                  <a:schemeClr val="bg1"/>
                </a:solidFill>
              </a:rPr>
              <a:t>Frequent and severe storms and changes in rainfall. </a:t>
            </a:r>
            <a:endParaRPr lang="en-GB" dirty="0">
              <a:solidFill>
                <a:schemeClr val="bg1"/>
              </a:solidFill>
            </a:endParaRPr>
          </a:p>
          <a:p>
            <a:endParaRPr lang="en-GB" dirty="0"/>
          </a:p>
        </p:txBody>
      </p:sp>
    </p:spTree>
    <p:extLst>
      <p:ext uri="{BB962C8B-B14F-4D97-AF65-F5344CB8AC3E}">
        <p14:creationId xmlns:p14="http://schemas.microsoft.com/office/powerpoint/2010/main" val="340845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975" y="131975"/>
            <a:ext cx="11221825" cy="6044988"/>
          </a:xfrm>
          <a:solidFill>
            <a:srgbClr val="C00000"/>
          </a:solidFill>
        </p:spPr>
        <p:txBody>
          <a:bodyPr>
            <a:normAutofit lnSpcReduction="10000"/>
          </a:bodyPr>
          <a:lstStyle/>
          <a:p>
            <a:r>
              <a:rPr lang="en-GB" dirty="0">
                <a:solidFill>
                  <a:schemeClr val="bg1"/>
                </a:solidFill>
              </a:rPr>
              <a:t>Define carbon footprint. </a:t>
            </a:r>
          </a:p>
          <a:p>
            <a:r>
              <a:rPr lang="en-GB" dirty="0">
                <a:solidFill>
                  <a:schemeClr val="bg1"/>
                </a:solidFill>
              </a:rPr>
              <a:t>Carbon footprint is the amount of carbon dioxide and other greenhouse gases emitted into the atmosphere over the life cycle of an event or process. Example Taking a long haul flight. </a:t>
            </a:r>
          </a:p>
          <a:p>
            <a:r>
              <a:rPr lang="en-GB" dirty="0">
                <a:solidFill>
                  <a:schemeClr val="bg1"/>
                </a:solidFill>
              </a:rPr>
              <a:t>How can carbon footprint be reduced. </a:t>
            </a:r>
          </a:p>
          <a:p>
            <a:r>
              <a:rPr lang="en-GB" dirty="0">
                <a:solidFill>
                  <a:schemeClr val="bg1"/>
                </a:solidFill>
              </a:rPr>
              <a:t>Planting more trees and using more public transport.</a:t>
            </a:r>
          </a:p>
          <a:p>
            <a:r>
              <a:rPr lang="en-GB" dirty="0">
                <a:solidFill>
                  <a:schemeClr val="bg1"/>
                </a:solidFill>
              </a:rPr>
              <a:t>State the two types of combustion.</a:t>
            </a:r>
          </a:p>
          <a:p>
            <a:r>
              <a:rPr lang="en-GB" dirty="0">
                <a:solidFill>
                  <a:schemeClr val="bg1"/>
                </a:solidFill>
              </a:rPr>
              <a:t>Complete and incomplete combustion. </a:t>
            </a:r>
          </a:p>
          <a:p>
            <a:r>
              <a:rPr lang="en-GB" dirty="0">
                <a:solidFill>
                  <a:schemeClr val="bg1"/>
                </a:solidFill>
              </a:rPr>
              <a:t>Describe the difference between complete and incomplete combustion.</a:t>
            </a:r>
          </a:p>
          <a:p>
            <a:r>
              <a:rPr lang="en-GB" dirty="0">
                <a:solidFill>
                  <a:schemeClr val="bg1"/>
                </a:solidFill>
              </a:rPr>
              <a:t>Complete combustion uses plenty of oxygen, whereas incomplete uses a lack of oxygen. </a:t>
            </a:r>
          </a:p>
          <a:p>
            <a:r>
              <a:rPr lang="en-GB" dirty="0">
                <a:solidFill>
                  <a:schemeClr val="bg1"/>
                </a:solidFill>
              </a:rPr>
              <a:t>Complete combustion produces carbon dioxide, incomplete produces carbon monoxide. </a:t>
            </a:r>
          </a:p>
          <a:p>
            <a:endParaRPr lang="en-GB" dirty="0"/>
          </a:p>
        </p:txBody>
      </p:sp>
    </p:spTree>
    <p:extLst>
      <p:ext uri="{BB962C8B-B14F-4D97-AF65-F5344CB8AC3E}">
        <p14:creationId xmlns:p14="http://schemas.microsoft.com/office/powerpoint/2010/main" val="159230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272" y="239195"/>
            <a:ext cx="11805240" cy="6403976"/>
          </a:xfrm>
          <a:solidFill>
            <a:srgbClr val="C00000"/>
          </a:solidFill>
        </p:spPr>
        <p:txBody>
          <a:bodyPr>
            <a:normAutofit lnSpcReduction="10000"/>
          </a:bodyPr>
          <a:lstStyle/>
          <a:p>
            <a:r>
              <a:rPr lang="en-GB" dirty="0">
                <a:solidFill>
                  <a:schemeClr val="bg1"/>
                </a:solidFill>
                <a:latin typeface="Comic Sans MS" panose="030F0702030302020204" pitchFamily="66" charset="0"/>
              </a:rPr>
              <a:t>What is a rate of reaction?</a:t>
            </a:r>
          </a:p>
          <a:p>
            <a:pPr marL="0" indent="0">
              <a:buNone/>
            </a:pPr>
            <a:r>
              <a:rPr lang="en-GB" dirty="0">
                <a:solidFill>
                  <a:schemeClr val="bg1"/>
                </a:solidFill>
                <a:latin typeface="Comic Sans MS" panose="030F0702030302020204" pitchFamily="66" charset="0"/>
              </a:rPr>
              <a:t>The rate of reaction measures how much product is made every second. </a:t>
            </a:r>
          </a:p>
          <a:p>
            <a:r>
              <a:rPr lang="en-GB" dirty="0">
                <a:solidFill>
                  <a:schemeClr val="bg1"/>
                </a:solidFill>
                <a:latin typeface="Comic Sans MS" panose="030F0702030302020204" pitchFamily="66" charset="0"/>
              </a:rPr>
              <a:t>Name a fast reaction and a slow reaction</a:t>
            </a:r>
          </a:p>
          <a:p>
            <a:pPr marL="0" indent="0">
              <a:buNone/>
            </a:pPr>
            <a:r>
              <a:rPr lang="en-GB" dirty="0">
                <a:solidFill>
                  <a:schemeClr val="bg1"/>
                </a:solidFill>
                <a:latin typeface="Comic Sans MS" panose="030F0702030302020204" pitchFamily="66" charset="0"/>
              </a:rPr>
              <a:t>Burning and explosions are examples of fast reactions and Rusting is a slow reaction. </a:t>
            </a:r>
          </a:p>
          <a:p>
            <a:r>
              <a:rPr lang="en-GB" dirty="0">
                <a:solidFill>
                  <a:schemeClr val="bg1"/>
                </a:solidFill>
                <a:latin typeface="Comic Sans MS" panose="030F0702030302020204" pitchFamily="66" charset="0"/>
              </a:rPr>
              <a:t>What is reaction time?</a:t>
            </a:r>
          </a:p>
          <a:p>
            <a:pPr marL="0" indent="0">
              <a:buNone/>
            </a:pPr>
            <a:r>
              <a:rPr lang="en-GB" dirty="0">
                <a:solidFill>
                  <a:schemeClr val="bg1"/>
                </a:solidFill>
                <a:latin typeface="Comic Sans MS" panose="030F0702030302020204" pitchFamily="66" charset="0"/>
              </a:rPr>
              <a:t>Reaction time is the time taken for the reaction to finish, the shorter the time the quicker the reaction. </a:t>
            </a:r>
          </a:p>
          <a:p>
            <a:r>
              <a:rPr lang="en-GB" dirty="0">
                <a:solidFill>
                  <a:schemeClr val="bg1"/>
                </a:solidFill>
                <a:latin typeface="Comic Sans MS" panose="030F0702030302020204" pitchFamily="66" charset="0"/>
              </a:rPr>
              <a:t>Write the formula for calculating rate of reaction</a:t>
            </a:r>
          </a:p>
          <a:p>
            <a:pPr marL="0" indent="0">
              <a:buNone/>
            </a:pPr>
            <a:r>
              <a:rPr lang="en-GB" dirty="0">
                <a:solidFill>
                  <a:schemeClr val="bg1"/>
                </a:solidFill>
                <a:latin typeface="Comic Sans MS" panose="030F0702030302020204" pitchFamily="66" charset="0"/>
              </a:rPr>
              <a:t>Rate of reaction  = quantity of reactant used or product formed ÷ time taken. </a:t>
            </a:r>
          </a:p>
          <a:p>
            <a:r>
              <a:rPr lang="en-GB" dirty="0">
                <a:solidFill>
                  <a:schemeClr val="bg1"/>
                </a:solidFill>
                <a:latin typeface="Comic Sans MS" panose="030F0702030302020204" pitchFamily="66" charset="0"/>
              </a:rPr>
              <a:t>Describe the changes to a rate of reaction.</a:t>
            </a:r>
          </a:p>
          <a:p>
            <a:pPr marL="0" indent="0">
              <a:buNone/>
            </a:pPr>
            <a:r>
              <a:rPr lang="en-GB" dirty="0">
                <a:solidFill>
                  <a:schemeClr val="bg1"/>
                </a:solidFill>
                <a:latin typeface="Comic Sans MS" panose="030F0702030302020204" pitchFamily="66" charset="0"/>
              </a:rPr>
              <a:t>Reactions are usually faster at the start and then slow down as the reactants are used up. </a:t>
            </a:r>
          </a:p>
        </p:txBody>
      </p:sp>
    </p:spTree>
    <p:extLst>
      <p:ext uri="{BB962C8B-B14F-4D97-AF65-F5344CB8AC3E}">
        <p14:creationId xmlns:p14="http://schemas.microsoft.com/office/powerpoint/2010/main" val="7370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109" y="292231"/>
            <a:ext cx="11174691" cy="5884732"/>
          </a:xfrm>
          <a:solidFill>
            <a:srgbClr val="C00000"/>
          </a:solidFill>
        </p:spPr>
        <p:txBody>
          <a:bodyPr/>
          <a:lstStyle/>
          <a:p>
            <a:r>
              <a:rPr lang="en-GB" dirty="0">
                <a:solidFill>
                  <a:schemeClr val="bg1"/>
                </a:solidFill>
              </a:rPr>
              <a:t>Write a word and symbol equation of complete and incomplete combustion. </a:t>
            </a:r>
          </a:p>
        </p:txBody>
      </p:sp>
      <p:pic>
        <p:nvPicPr>
          <p:cNvPr id="5" name="Picture 4"/>
          <p:cNvPicPr>
            <a:picLocks noChangeAspect="1"/>
          </p:cNvPicPr>
          <p:nvPr/>
        </p:nvPicPr>
        <p:blipFill>
          <a:blip r:embed="rId2"/>
          <a:stretch>
            <a:fillRect/>
          </a:stretch>
        </p:blipFill>
        <p:spPr>
          <a:xfrm>
            <a:off x="179109" y="1229044"/>
            <a:ext cx="5700645" cy="4279952"/>
          </a:xfrm>
          <a:prstGeom prst="rect">
            <a:avLst/>
          </a:prstGeom>
        </p:spPr>
      </p:pic>
      <p:pic>
        <p:nvPicPr>
          <p:cNvPr id="6" name="Picture 5"/>
          <p:cNvPicPr>
            <a:picLocks noChangeAspect="1"/>
          </p:cNvPicPr>
          <p:nvPr/>
        </p:nvPicPr>
        <p:blipFill>
          <a:blip r:embed="rId3"/>
          <a:stretch>
            <a:fillRect/>
          </a:stretch>
        </p:blipFill>
        <p:spPr>
          <a:xfrm>
            <a:off x="5766454" y="874669"/>
            <a:ext cx="6076190" cy="4561905"/>
          </a:xfrm>
          <a:prstGeom prst="rect">
            <a:avLst/>
          </a:prstGeom>
        </p:spPr>
      </p:pic>
    </p:spTree>
    <p:extLst>
      <p:ext uri="{BB962C8B-B14F-4D97-AF65-F5344CB8AC3E}">
        <p14:creationId xmlns:p14="http://schemas.microsoft.com/office/powerpoint/2010/main" val="205314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256" y="282804"/>
            <a:ext cx="11184117" cy="5790464"/>
          </a:xfrm>
          <a:solidFill>
            <a:srgbClr val="C00000"/>
          </a:solidFill>
        </p:spPr>
        <p:txBody>
          <a:bodyPr/>
          <a:lstStyle/>
          <a:p>
            <a:r>
              <a:rPr lang="en-GB" dirty="0">
                <a:solidFill>
                  <a:schemeClr val="bg1"/>
                </a:solidFill>
              </a:rPr>
              <a:t>State the effects of atmospheric pollutants. </a:t>
            </a:r>
          </a:p>
          <a:p>
            <a:r>
              <a:rPr lang="en-GB" dirty="0">
                <a:solidFill>
                  <a:schemeClr val="bg1"/>
                </a:solidFill>
              </a:rPr>
              <a:t>Carbon dioxide causes global warming</a:t>
            </a:r>
          </a:p>
          <a:p>
            <a:r>
              <a:rPr lang="en-GB" dirty="0">
                <a:solidFill>
                  <a:schemeClr val="bg1"/>
                </a:solidFill>
              </a:rPr>
              <a:t>Carbon monoxide is a poisonous gas, as its colourless and odourless. It combines with haemoglobin and reduces the body’s ability to carry oxygen.</a:t>
            </a:r>
          </a:p>
          <a:p>
            <a:r>
              <a:rPr lang="en-GB" dirty="0">
                <a:solidFill>
                  <a:schemeClr val="bg1"/>
                </a:solidFill>
              </a:rPr>
              <a:t>Sulphur dioxide causes acid rain.</a:t>
            </a:r>
          </a:p>
          <a:p>
            <a:r>
              <a:rPr lang="en-GB" dirty="0">
                <a:solidFill>
                  <a:schemeClr val="bg1"/>
                </a:solidFill>
              </a:rPr>
              <a:t>Nitrous oxide causes respiratory problems. </a:t>
            </a:r>
          </a:p>
          <a:p>
            <a:r>
              <a:rPr lang="en-GB" dirty="0">
                <a:solidFill>
                  <a:schemeClr val="bg1"/>
                </a:solidFill>
              </a:rPr>
              <a:t>Carbon soot causes global dimming. </a:t>
            </a:r>
          </a:p>
          <a:p>
            <a:endParaRPr lang="en-GB" dirty="0"/>
          </a:p>
        </p:txBody>
      </p:sp>
    </p:spTree>
    <p:extLst>
      <p:ext uri="{BB962C8B-B14F-4D97-AF65-F5344CB8AC3E}">
        <p14:creationId xmlns:p14="http://schemas.microsoft.com/office/powerpoint/2010/main" val="310876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solidFill>
            <a:srgbClr val="C00000"/>
          </a:solidFill>
        </p:spPr>
        <p:txBody>
          <a:bodyPr/>
          <a:lstStyle/>
          <a:p>
            <a:r>
              <a:rPr lang="en-GB" dirty="0">
                <a:solidFill>
                  <a:schemeClr val="bg1"/>
                </a:solidFill>
              </a:rPr>
              <a:t>Earth’s Resources </a:t>
            </a:r>
          </a:p>
        </p:txBody>
      </p:sp>
      <p:sp>
        <p:nvSpPr>
          <p:cNvPr id="3" name="Content Placeholder 2"/>
          <p:cNvSpPr>
            <a:spLocks noGrp="1"/>
          </p:cNvSpPr>
          <p:nvPr>
            <p:ph idx="1"/>
          </p:nvPr>
        </p:nvSpPr>
        <p:spPr>
          <a:solidFill>
            <a:srgbClr val="C00000"/>
          </a:solidFill>
        </p:spPr>
        <p:txBody>
          <a:bodyPr>
            <a:normAutofit lnSpcReduction="10000"/>
          </a:bodyPr>
          <a:lstStyle/>
          <a:p>
            <a:r>
              <a:rPr lang="en-GB" dirty="0">
                <a:solidFill>
                  <a:schemeClr val="bg1"/>
                </a:solidFill>
              </a:rPr>
              <a:t>Why do humans use earth’s resources?</a:t>
            </a:r>
          </a:p>
          <a:p>
            <a:r>
              <a:rPr lang="en-GB" dirty="0">
                <a:solidFill>
                  <a:schemeClr val="bg1"/>
                </a:solidFill>
              </a:rPr>
              <a:t>Earth’s resources are used to provide shelter, food, warmth and transport. </a:t>
            </a:r>
          </a:p>
          <a:p>
            <a:r>
              <a:rPr lang="en-GB" dirty="0">
                <a:solidFill>
                  <a:schemeClr val="bg1"/>
                </a:solidFill>
              </a:rPr>
              <a:t>Describe the difference between finite and renewable sources.</a:t>
            </a:r>
          </a:p>
          <a:p>
            <a:r>
              <a:rPr lang="en-GB" dirty="0">
                <a:solidFill>
                  <a:schemeClr val="bg1"/>
                </a:solidFill>
              </a:rPr>
              <a:t>A finite resource is one that cannot be made again. Example crude oil, coal and iron ore. </a:t>
            </a:r>
          </a:p>
          <a:p>
            <a:r>
              <a:rPr lang="en-GB" dirty="0">
                <a:solidFill>
                  <a:schemeClr val="bg1"/>
                </a:solidFill>
              </a:rPr>
              <a:t>Renewable resources are natural sources that will not run out. </a:t>
            </a:r>
          </a:p>
          <a:p>
            <a:r>
              <a:rPr lang="en-GB" dirty="0">
                <a:solidFill>
                  <a:schemeClr val="bg1"/>
                </a:solidFill>
              </a:rPr>
              <a:t>Define sustainable resources. </a:t>
            </a:r>
          </a:p>
          <a:p>
            <a:r>
              <a:rPr lang="en-GB" dirty="0">
                <a:solidFill>
                  <a:schemeClr val="bg1"/>
                </a:solidFill>
              </a:rPr>
              <a:t>Sustainable resources are natural resources like wood which needs to be well managed for future generations to use.  </a:t>
            </a:r>
          </a:p>
          <a:p>
            <a:endParaRPr lang="en-GB" dirty="0"/>
          </a:p>
        </p:txBody>
      </p:sp>
    </p:spTree>
    <p:extLst>
      <p:ext uri="{BB962C8B-B14F-4D97-AF65-F5344CB8AC3E}">
        <p14:creationId xmlns:p14="http://schemas.microsoft.com/office/powerpoint/2010/main" val="4079323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82A27C6-902C-4004-8370-4AD847ECDD0A}"/>
              </a:ext>
            </a:extLst>
          </p:cNvPr>
          <p:cNvSpPr>
            <a:spLocks noGrp="1"/>
          </p:cNvSpPr>
          <p:nvPr>
            <p:ph idx="1"/>
          </p:nvPr>
        </p:nvSpPr>
        <p:spPr>
          <a:xfrm>
            <a:off x="480391" y="288372"/>
            <a:ext cx="11473070" cy="6569627"/>
          </a:xfrm>
          <a:solidFill>
            <a:srgbClr val="C00000"/>
          </a:solidFill>
        </p:spPr>
        <p:txBody>
          <a:bodyPr>
            <a:normAutofit lnSpcReduction="10000"/>
          </a:bodyPr>
          <a:lstStyle/>
          <a:p>
            <a:r>
              <a:rPr lang="en-US" dirty="0">
                <a:solidFill>
                  <a:schemeClr val="bg1"/>
                </a:solidFill>
              </a:rPr>
              <a:t>What is potable water?</a:t>
            </a:r>
          </a:p>
          <a:p>
            <a:r>
              <a:rPr lang="en-US" dirty="0">
                <a:solidFill>
                  <a:schemeClr val="bg1"/>
                </a:solidFill>
              </a:rPr>
              <a:t>Water that is safe to drink is called potable water. Potable water is not pure water as it has dissolved substances. </a:t>
            </a:r>
          </a:p>
          <a:p>
            <a:r>
              <a:rPr lang="en-US" dirty="0">
                <a:solidFill>
                  <a:schemeClr val="bg1"/>
                </a:solidFill>
              </a:rPr>
              <a:t>Describe how water is made potable in the UK from rain water.</a:t>
            </a:r>
          </a:p>
          <a:p>
            <a:r>
              <a:rPr lang="en-US" dirty="0">
                <a:solidFill>
                  <a:schemeClr val="bg1"/>
                </a:solidFill>
              </a:rPr>
              <a:t>There are three main stages</a:t>
            </a:r>
          </a:p>
          <a:p>
            <a:r>
              <a:rPr lang="en-US" dirty="0">
                <a:solidFill>
                  <a:schemeClr val="bg1"/>
                </a:solidFill>
              </a:rPr>
              <a:t>Sedimentation of particles so the solids drop to the bottom</a:t>
            </a:r>
          </a:p>
          <a:p>
            <a:r>
              <a:rPr lang="en-US" dirty="0">
                <a:solidFill>
                  <a:schemeClr val="bg1"/>
                </a:solidFill>
              </a:rPr>
              <a:t>Filtration of very fine particles using sand </a:t>
            </a:r>
            <a:r>
              <a:rPr lang="en-US" dirty="0" smtClean="0">
                <a:solidFill>
                  <a:schemeClr val="bg1"/>
                </a:solidFill>
              </a:rPr>
              <a:t>and</a:t>
            </a:r>
            <a:endParaRPr lang="en-US" dirty="0">
              <a:solidFill>
                <a:schemeClr val="bg1"/>
              </a:solidFill>
            </a:endParaRPr>
          </a:p>
          <a:p>
            <a:r>
              <a:rPr lang="en-US" dirty="0">
                <a:solidFill>
                  <a:schemeClr val="bg1"/>
                </a:solidFill>
              </a:rPr>
              <a:t>Sterilizing agents include chlorine, ozone or ultra violet light. </a:t>
            </a:r>
          </a:p>
          <a:p>
            <a:r>
              <a:rPr lang="en-US" dirty="0">
                <a:solidFill>
                  <a:schemeClr val="bg1"/>
                </a:solidFill>
              </a:rPr>
              <a:t>Describe how seawater is made potable.</a:t>
            </a:r>
          </a:p>
          <a:p>
            <a:r>
              <a:rPr lang="en-US" dirty="0">
                <a:solidFill>
                  <a:schemeClr val="bg1"/>
                </a:solidFill>
              </a:rPr>
              <a:t>Seawater is made potable by a process called desalination. </a:t>
            </a:r>
          </a:p>
          <a:p>
            <a:r>
              <a:rPr lang="en-US" dirty="0">
                <a:solidFill>
                  <a:schemeClr val="bg1"/>
                </a:solidFill>
              </a:rPr>
              <a:t>Desalination is done using distillation or reverse osmosis. </a:t>
            </a:r>
          </a:p>
          <a:p>
            <a:r>
              <a:rPr lang="en-US" dirty="0">
                <a:solidFill>
                  <a:schemeClr val="bg1"/>
                </a:solidFill>
              </a:rPr>
              <a:t>What are the disadvantages of desalination?</a:t>
            </a:r>
          </a:p>
          <a:p>
            <a:r>
              <a:rPr lang="en-US" dirty="0">
                <a:solidFill>
                  <a:schemeClr val="bg1"/>
                </a:solidFill>
              </a:rPr>
              <a:t>Uses huge amounts of energy, very expensive. It’s only done when the water supply is limited. </a:t>
            </a:r>
          </a:p>
        </p:txBody>
      </p:sp>
    </p:spTree>
    <p:extLst>
      <p:ext uri="{BB962C8B-B14F-4D97-AF65-F5344CB8AC3E}">
        <p14:creationId xmlns:p14="http://schemas.microsoft.com/office/powerpoint/2010/main" val="2859215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175EB0D-98DC-4E3B-B886-5E4CC39C4FA2}"/>
              </a:ext>
            </a:extLst>
          </p:cNvPr>
          <p:cNvSpPr>
            <a:spLocks noGrp="1"/>
          </p:cNvSpPr>
          <p:nvPr>
            <p:ph idx="1"/>
          </p:nvPr>
        </p:nvSpPr>
        <p:spPr>
          <a:xfrm>
            <a:off x="334616" y="235363"/>
            <a:ext cx="11552583" cy="6523245"/>
          </a:xfrm>
          <a:solidFill>
            <a:srgbClr val="C00000"/>
          </a:solidFill>
        </p:spPr>
        <p:txBody>
          <a:bodyPr>
            <a:normAutofit/>
          </a:bodyPr>
          <a:lstStyle/>
          <a:p>
            <a:r>
              <a:rPr lang="en-US" dirty="0">
                <a:solidFill>
                  <a:schemeClr val="bg1"/>
                </a:solidFill>
              </a:rPr>
              <a:t>Describe how sewage is treated.</a:t>
            </a:r>
          </a:p>
          <a:p>
            <a:pPr>
              <a:buFont typeface="Wingdings" panose="05000000000000000000" pitchFamily="2" charset="2"/>
              <a:buChar char="Ø"/>
            </a:pPr>
            <a:r>
              <a:rPr lang="en-US" dirty="0">
                <a:solidFill>
                  <a:schemeClr val="bg1"/>
                </a:solidFill>
              </a:rPr>
              <a:t>Sewage treatment includes </a:t>
            </a:r>
          </a:p>
          <a:p>
            <a:pPr>
              <a:buFont typeface="Wingdings" panose="05000000000000000000" pitchFamily="2" charset="2"/>
              <a:buChar char="Ø"/>
            </a:pPr>
            <a:r>
              <a:rPr lang="en-US" dirty="0">
                <a:solidFill>
                  <a:schemeClr val="bg1"/>
                </a:solidFill>
              </a:rPr>
              <a:t>Screening and grit removal</a:t>
            </a:r>
          </a:p>
          <a:p>
            <a:pPr>
              <a:buFont typeface="Wingdings" panose="05000000000000000000" pitchFamily="2" charset="2"/>
              <a:buChar char="Ø"/>
            </a:pPr>
            <a:r>
              <a:rPr lang="en-US" dirty="0">
                <a:solidFill>
                  <a:schemeClr val="bg1"/>
                </a:solidFill>
              </a:rPr>
              <a:t>Sedimentation to produce sewage sludge and effluent</a:t>
            </a:r>
          </a:p>
          <a:p>
            <a:pPr>
              <a:buFont typeface="Wingdings" panose="05000000000000000000" pitchFamily="2" charset="2"/>
              <a:buChar char="Ø"/>
            </a:pPr>
            <a:r>
              <a:rPr lang="en-US" dirty="0">
                <a:solidFill>
                  <a:schemeClr val="bg1"/>
                </a:solidFill>
              </a:rPr>
              <a:t>Anaerobic digestion of sewage sludge</a:t>
            </a:r>
          </a:p>
          <a:p>
            <a:pPr>
              <a:buFont typeface="Wingdings" panose="05000000000000000000" pitchFamily="2" charset="2"/>
              <a:buChar char="Ø"/>
            </a:pPr>
            <a:r>
              <a:rPr lang="en-US" dirty="0">
                <a:solidFill>
                  <a:schemeClr val="bg1"/>
                </a:solidFill>
              </a:rPr>
              <a:t>Aerobic biological treatment of effluent. </a:t>
            </a:r>
          </a:p>
          <a:p>
            <a:r>
              <a:rPr lang="en-US" dirty="0">
                <a:solidFill>
                  <a:schemeClr val="bg1"/>
                </a:solidFill>
              </a:rPr>
              <a:t>Describe the components of a Life  Cycle Assessment (LCA)</a:t>
            </a:r>
          </a:p>
          <a:p>
            <a:pPr>
              <a:buFont typeface="Wingdings" panose="05000000000000000000" pitchFamily="2" charset="2"/>
              <a:buChar char="Ø"/>
            </a:pPr>
            <a:r>
              <a:rPr lang="en-US" dirty="0">
                <a:solidFill>
                  <a:schemeClr val="bg1"/>
                </a:solidFill>
              </a:rPr>
              <a:t>Extracting and processing raw materials</a:t>
            </a:r>
          </a:p>
          <a:p>
            <a:pPr>
              <a:buFont typeface="Wingdings" panose="05000000000000000000" pitchFamily="2" charset="2"/>
              <a:buChar char="Ø"/>
            </a:pPr>
            <a:r>
              <a:rPr lang="en-US" dirty="0">
                <a:solidFill>
                  <a:schemeClr val="bg1"/>
                </a:solidFill>
              </a:rPr>
              <a:t>Manufacturing the product and packaging</a:t>
            </a:r>
          </a:p>
          <a:p>
            <a:pPr>
              <a:buFont typeface="Wingdings" panose="05000000000000000000" pitchFamily="2" charset="2"/>
              <a:buChar char="Ø"/>
            </a:pPr>
            <a:r>
              <a:rPr lang="en-US" dirty="0">
                <a:solidFill>
                  <a:schemeClr val="bg1"/>
                </a:solidFill>
              </a:rPr>
              <a:t>The use and operation during its lifetime</a:t>
            </a:r>
          </a:p>
          <a:p>
            <a:pPr>
              <a:buFont typeface="Wingdings" panose="05000000000000000000" pitchFamily="2" charset="2"/>
              <a:buChar char="Ø"/>
            </a:pPr>
            <a:r>
              <a:rPr lang="en-US" dirty="0">
                <a:solidFill>
                  <a:schemeClr val="bg1"/>
                </a:solidFill>
              </a:rPr>
              <a:t>Disposal at the end of its useful life. </a:t>
            </a:r>
          </a:p>
        </p:txBody>
      </p:sp>
    </p:spTree>
    <p:extLst>
      <p:ext uri="{BB962C8B-B14F-4D97-AF65-F5344CB8AC3E}">
        <p14:creationId xmlns:p14="http://schemas.microsoft.com/office/powerpoint/2010/main" val="546075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080" y="0"/>
            <a:ext cx="10515600" cy="1325563"/>
          </a:xfrm>
          <a:solidFill>
            <a:srgbClr val="C00000"/>
          </a:solidFill>
        </p:spPr>
        <p:txBody>
          <a:bodyPr/>
          <a:lstStyle/>
          <a:p>
            <a:r>
              <a:rPr lang="en-GB" dirty="0" smtClean="0"/>
              <a:t>Required Practical</a:t>
            </a:r>
            <a:endParaRPr lang="en-GB" dirty="0"/>
          </a:p>
        </p:txBody>
      </p:sp>
      <p:sp>
        <p:nvSpPr>
          <p:cNvPr id="3" name="Content Placeholder 2"/>
          <p:cNvSpPr>
            <a:spLocks noGrp="1"/>
          </p:cNvSpPr>
          <p:nvPr>
            <p:ph idx="1"/>
          </p:nvPr>
        </p:nvSpPr>
        <p:spPr>
          <a:xfrm>
            <a:off x="705080" y="1333041"/>
            <a:ext cx="10648720" cy="4843922"/>
          </a:xfrm>
          <a:solidFill>
            <a:srgbClr val="C00000"/>
          </a:solidFill>
        </p:spPr>
        <p:txBody>
          <a:bodyPr>
            <a:normAutofit/>
          </a:bodyPr>
          <a:lstStyle/>
          <a:p>
            <a:r>
              <a:rPr lang="en-GB" dirty="0" smtClean="0">
                <a:solidFill>
                  <a:schemeClr val="bg1"/>
                </a:solidFill>
              </a:rPr>
              <a:t>Investigate how changes in concentration affect the rates of reaction.</a:t>
            </a:r>
          </a:p>
          <a:p>
            <a:r>
              <a:rPr lang="en-GB" dirty="0">
                <a:hlinkClick r:id="rId2"/>
              </a:rPr>
              <a:t>https://</a:t>
            </a:r>
            <a:r>
              <a:rPr lang="en-GB" dirty="0" smtClean="0">
                <a:hlinkClick r:id="rId2"/>
              </a:rPr>
              <a:t>www.youtube.com/watch?v=Gl6LVl7oAlU</a:t>
            </a:r>
            <a:r>
              <a:rPr lang="en-GB" dirty="0" smtClean="0"/>
              <a:t> </a:t>
            </a:r>
          </a:p>
          <a:p>
            <a:endParaRPr lang="en-GB" dirty="0"/>
          </a:p>
          <a:p>
            <a:r>
              <a:rPr lang="en-GB" dirty="0" smtClean="0">
                <a:solidFill>
                  <a:schemeClr val="bg1"/>
                </a:solidFill>
              </a:rPr>
              <a:t>Investigate how paper chromatography can be used in forensic science to identify ink used in a forgery. </a:t>
            </a:r>
            <a:endParaRPr lang="en-GB" dirty="0">
              <a:solidFill>
                <a:schemeClr val="bg1"/>
              </a:solidFill>
            </a:endParaRPr>
          </a:p>
          <a:p>
            <a:r>
              <a:rPr lang="en-GB" dirty="0">
                <a:hlinkClick r:id="rId3"/>
              </a:rPr>
              <a:t>https://</a:t>
            </a:r>
            <a:r>
              <a:rPr lang="en-GB" dirty="0" smtClean="0">
                <a:hlinkClick r:id="rId3"/>
              </a:rPr>
              <a:t>www.youtube.com/watch?v=pnTGNAfu6GE</a:t>
            </a:r>
            <a:endParaRPr lang="en-GB" dirty="0" smtClean="0"/>
          </a:p>
          <a:p>
            <a:r>
              <a:rPr lang="en-GB" dirty="0" smtClean="0">
                <a:solidFill>
                  <a:schemeClr val="bg1"/>
                </a:solidFill>
              </a:rPr>
              <a:t>Analysis and purification of water samples from different sources, including pH, dissolved solids and distillation</a:t>
            </a:r>
          </a:p>
          <a:p>
            <a:r>
              <a:rPr lang="en-GB" dirty="0">
                <a:hlinkClick r:id="rId4"/>
              </a:rPr>
              <a:t>https://www.youtube.com/watch?v=_</a:t>
            </a:r>
            <a:r>
              <a:rPr lang="en-GB" dirty="0" smtClean="0">
                <a:hlinkClick r:id="rId4"/>
              </a:rPr>
              <a:t>UGHsbTEBvA</a:t>
            </a:r>
            <a:r>
              <a:rPr lang="en-GB" dirty="0" smtClean="0"/>
              <a:t> </a:t>
            </a:r>
            <a:endParaRPr lang="en-GB" dirty="0"/>
          </a:p>
        </p:txBody>
      </p:sp>
    </p:spTree>
    <p:extLst>
      <p:ext uri="{BB962C8B-B14F-4D97-AF65-F5344CB8AC3E}">
        <p14:creationId xmlns:p14="http://schemas.microsoft.com/office/powerpoint/2010/main" val="47452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188" y="184112"/>
            <a:ext cx="11885376" cy="6414992"/>
          </a:xfrm>
          <a:solidFill>
            <a:srgbClr val="C00000"/>
          </a:solidFill>
        </p:spPr>
        <p:txBody>
          <a:bodyPr>
            <a:normAutofit fontScale="92500" lnSpcReduction="10000"/>
          </a:bodyPr>
          <a:lstStyle/>
          <a:p>
            <a:r>
              <a:rPr lang="en-GB" dirty="0">
                <a:solidFill>
                  <a:schemeClr val="bg1"/>
                </a:solidFill>
                <a:latin typeface="Comic Sans MS" panose="030F0702030302020204" pitchFamily="66" charset="0"/>
              </a:rPr>
              <a:t>How do you calculate the rate of reaction from a graph. </a:t>
            </a:r>
          </a:p>
          <a:p>
            <a:pPr marL="0" indent="0">
              <a:buNone/>
            </a:pPr>
            <a:r>
              <a:rPr lang="en-GB" dirty="0">
                <a:solidFill>
                  <a:schemeClr val="bg1"/>
                </a:solidFill>
                <a:latin typeface="Comic Sans MS" panose="030F0702030302020204" pitchFamily="66" charset="0"/>
              </a:rPr>
              <a:t>The rate of reaction can be calculated from the gradient, y ÷ x.</a:t>
            </a:r>
          </a:p>
          <a:p>
            <a:r>
              <a:rPr lang="en-GB" dirty="0">
                <a:solidFill>
                  <a:schemeClr val="bg1"/>
                </a:solidFill>
                <a:latin typeface="Comic Sans MS" panose="030F0702030302020204" pitchFamily="66" charset="0"/>
              </a:rPr>
              <a:t>State five factors that affect the rate of reaction</a:t>
            </a:r>
          </a:p>
          <a:p>
            <a:pPr marL="0" indent="0">
              <a:buNone/>
            </a:pPr>
            <a:r>
              <a:rPr lang="en-GB" dirty="0">
                <a:solidFill>
                  <a:schemeClr val="bg1"/>
                </a:solidFill>
                <a:latin typeface="Comic Sans MS" panose="030F0702030302020204" pitchFamily="66" charset="0"/>
              </a:rPr>
              <a:t>Temperature, pressure, concentration, surface area and catalysts. </a:t>
            </a:r>
          </a:p>
          <a:p>
            <a:r>
              <a:rPr lang="en-GB" dirty="0">
                <a:solidFill>
                  <a:schemeClr val="bg1"/>
                </a:solidFill>
                <a:latin typeface="Comic Sans MS" panose="030F0702030302020204" pitchFamily="66" charset="0"/>
              </a:rPr>
              <a:t>Describe how the rate of chemical reaction can be increased. </a:t>
            </a:r>
          </a:p>
          <a:p>
            <a:pPr marL="0" indent="0">
              <a:buNone/>
            </a:pPr>
            <a:r>
              <a:rPr lang="en-GB" dirty="0">
                <a:solidFill>
                  <a:schemeClr val="bg1"/>
                </a:solidFill>
                <a:latin typeface="Comic Sans MS" panose="030F0702030302020204" pitchFamily="66" charset="0"/>
              </a:rPr>
              <a:t>Increasing concentration, increasing temperature, increasing pressure of gases, increasing the surface area of a solid and presence of a catalysts. </a:t>
            </a:r>
          </a:p>
          <a:p>
            <a:r>
              <a:rPr lang="en-GB" dirty="0">
                <a:solidFill>
                  <a:schemeClr val="bg1"/>
                </a:solidFill>
                <a:latin typeface="Comic Sans MS" panose="030F0702030302020204" pitchFamily="66" charset="0"/>
              </a:rPr>
              <a:t>Explain the effects of changing the factors on rates of reaction. </a:t>
            </a:r>
          </a:p>
          <a:p>
            <a:pPr marL="0" indent="0">
              <a:buNone/>
            </a:pPr>
            <a:r>
              <a:rPr lang="en-GB" dirty="0">
                <a:solidFill>
                  <a:schemeClr val="bg1"/>
                </a:solidFill>
                <a:latin typeface="Comic Sans MS" panose="030F0702030302020204" pitchFamily="66" charset="0"/>
              </a:rPr>
              <a:t>Chemical reactions take place when reactant particles collide to form products. </a:t>
            </a:r>
          </a:p>
          <a:p>
            <a:pPr marL="0" indent="0">
              <a:buNone/>
            </a:pPr>
            <a:r>
              <a:rPr lang="en-GB" dirty="0">
                <a:solidFill>
                  <a:schemeClr val="bg1"/>
                </a:solidFill>
                <a:latin typeface="Comic Sans MS" panose="030F0702030302020204" pitchFamily="66" charset="0"/>
              </a:rPr>
              <a:t>By changing the factors there are more successful collisions. </a:t>
            </a:r>
          </a:p>
          <a:p>
            <a:pPr marL="0" indent="0">
              <a:buNone/>
            </a:pPr>
            <a:r>
              <a:rPr lang="en-GB" dirty="0">
                <a:solidFill>
                  <a:schemeClr val="bg1"/>
                </a:solidFill>
                <a:latin typeface="Comic Sans MS" panose="030F0702030302020204" pitchFamily="66" charset="0"/>
              </a:rPr>
              <a:t>For a successful collision each particle must have sufficient energy to react.  </a:t>
            </a:r>
          </a:p>
          <a:p>
            <a:pPr marL="0" indent="0">
              <a:buNone/>
            </a:pPr>
            <a:r>
              <a:rPr lang="en-GB" dirty="0">
                <a:solidFill>
                  <a:schemeClr val="bg1"/>
                </a:solidFill>
                <a:latin typeface="Comic Sans MS" panose="030F0702030302020204" pitchFamily="66" charset="0"/>
              </a:rPr>
              <a:t>The more successful collision called collision frequency every second the greater the rate of reaction. </a:t>
            </a:r>
          </a:p>
        </p:txBody>
      </p:sp>
    </p:spTree>
    <p:extLst>
      <p:ext uri="{BB962C8B-B14F-4D97-AF65-F5344CB8AC3E}">
        <p14:creationId xmlns:p14="http://schemas.microsoft.com/office/powerpoint/2010/main" val="334744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7396" y="1"/>
            <a:ext cx="11810220" cy="6676372"/>
          </a:xfrm>
          <a:solidFill>
            <a:srgbClr val="C00000"/>
          </a:solidFill>
        </p:spPr>
        <p:txBody>
          <a:bodyPr>
            <a:noAutofit/>
          </a:bodyPr>
          <a:lstStyle/>
          <a:p>
            <a:r>
              <a:rPr lang="en-GB" sz="2400" dirty="0">
                <a:solidFill>
                  <a:schemeClr val="bg1"/>
                </a:solidFill>
                <a:latin typeface="Comic Sans MS" panose="030F0702030302020204" pitchFamily="66" charset="0"/>
              </a:rPr>
              <a:t>What are catalysts?</a:t>
            </a:r>
          </a:p>
          <a:p>
            <a:pPr marL="0" indent="0">
              <a:buNone/>
            </a:pPr>
            <a:r>
              <a:rPr lang="en-GB" sz="2400" dirty="0">
                <a:solidFill>
                  <a:schemeClr val="bg1"/>
                </a:solidFill>
                <a:latin typeface="Comic Sans MS" panose="030F0702030302020204" pitchFamily="66" charset="0"/>
              </a:rPr>
              <a:t>Catalysts are substances that change the speed of a chemical reaction but are not used up during the reaction. </a:t>
            </a:r>
          </a:p>
          <a:p>
            <a:r>
              <a:rPr lang="en-GB" sz="2400" dirty="0">
                <a:solidFill>
                  <a:schemeClr val="bg1"/>
                </a:solidFill>
                <a:latin typeface="Comic Sans MS" panose="030F0702030302020204" pitchFamily="66" charset="0"/>
              </a:rPr>
              <a:t>Describe the properties of a catalysts.</a:t>
            </a:r>
          </a:p>
          <a:p>
            <a:pPr marL="0" indent="0">
              <a:buNone/>
            </a:pPr>
            <a:r>
              <a:rPr lang="en-GB" sz="2400" dirty="0">
                <a:solidFill>
                  <a:schemeClr val="bg1"/>
                </a:solidFill>
                <a:latin typeface="Comic Sans MS" panose="030F0702030302020204" pitchFamily="66" charset="0"/>
              </a:rPr>
              <a:t>Only small amounts are needed, mass remain unchanged at the end of the reaction and they are specific to one single reaction. </a:t>
            </a:r>
          </a:p>
          <a:p>
            <a:r>
              <a:rPr lang="en-GB" sz="2400" dirty="0">
                <a:solidFill>
                  <a:schemeClr val="bg1"/>
                </a:solidFill>
                <a:latin typeface="Comic Sans MS" panose="030F0702030302020204" pitchFamily="66" charset="0"/>
              </a:rPr>
              <a:t>Give examples of catalysts used in reactions. </a:t>
            </a:r>
          </a:p>
          <a:p>
            <a:pPr marL="0" indent="0">
              <a:buNone/>
            </a:pPr>
            <a:r>
              <a:rPr lang="en-GB" sz="2400" dirty="0">
                <a:solidFill>
                  <a:schemeClr val="bg1"/>
                </a:solidFill>
                <a:latin typeface="Comic Sans MS" panose="030F0702030302020204" pitchFamily="66" charset="0"/>
              </a:rPr>
              <a:t>Iron in Haber process, zeolites in the cracking of long chain hydrocarbons, vanadium </a:t>
            </a:r>
            <a:r>
              <a:rPr lang="en-GB" sz="2400" dirty="0" err="1">
                <a:solidFill>
                  <a:schemeClr val="bg1"/>
                </a:solidFill>
                <a:latin typeface="Comic Sans MS" panose="030F0702030302020204" pitchFamily="66" charset="0"/>
              </a:rPr>
              <a:t>pentoxide</a:t>
            </a:r>
            <a:r>
              <a:rPr lang="en-GB" sz="2400" dirty="0">
                <a:solidFill>
                  <a:schemeClr val="bg1"/>
                </a:solidFill>
                <a:latin typeface="Comic Sans MS" panose="030F0702030302020204" pitchFamily="66" charset="0"/>
              </a:rPr>
              <a:t> in the contact process. </a:t>
            </a:r>
          </a:p>
          <a:p>
            <a:r>
              <a:rPr lang="en-GB" sz="2400" dirty="0">
                <a:solidFill>
                  <a:schemeClr val="bg1"/>
                </a:solidFill>
                <a:latin typeface="Comic Sans MS" panose="030F0702030302020204" pitchFamily="66" charset="0"/>
              </a:rPr>
              <a:t>What is activation energy?</a:t>
            </a:r>
          </a:p>
          <a:p>
            <a:pPr marL="0" indent="0">
              <a:buNone/>
            </a:pPr>
            <a:r>
              <a:rPr lang="en-GB" sz="2400" dirty="0">
                <a:solidFill>
                  <a:schemeClr val="bg1"/>
                </a:solidFill>
                <a:latin typeface="Comic Sans MS" panose="030F0702030302020204" pitchFamily="66" charset="0"/>
              </a:rPr>
              <a:t>Activation energy is the amount of energy needed to start a reaction. </a:t>
            </a:r>
          </a:p>
          <a:p>
            <a:r>
              <a:rPr lang="en-GB" sz="2400" dirty="0">
                <a:solidFill>
                  <a:schemeClr val="bg1"/>
                </a:solidFill>
                <a:latin typeface="Comic Sans MS" panose="030F0702030302020204" pitchFamily="66" charset="0"/>
              </a:rPr>
              <a:t>How can the activation energy be altered.</a:t>
            </a:r>
          </a:p>
          <a:p>
            <a:pPr marL="0" indent="0">
              <a:buNone/>
            </a:pPr>
            <a:r>
              <a:rPr lang="en-GB" sz="2400" dirty="0">
                <a:solidFill>
                  <a:schemeClr val="bg1"/>
                </a:solidFill>
                <a:latin typeface="Comic Sans MS" panose="030F0702030302020204" pitchFamily="66" charset="0"/>
              </a:rPr>
              <a:t>Activation energy can be changed by increasing temperature, pressure, surface area. </a:t>
            </a:r>
          </a:p>
          <a:p>
            <a:r>
              <a:rPr lang="en-GB" sz="2400" dirty="0">
                <a:solidFill>
                  <a:schemeClr val="bg1"/>
                </a:solidFill>
                <a:latin typeface="Comic Sans MS" panose="030F0702030302020204" pitchFamily="66" charset="0"/>
              </a:rPr>
              <a:t>How does a catalysts alter activation energy. </a:t>
            </a:r>
          </a:p>
          <a:p>
            <a:pPr marL="0" indent="0">
              <a:buNone/>
            </a:pPr>
            <a:r>
              <a:rPr lang="en-GB" sz="2400" dirty="0">
                <a:solidFill>
                  <a:schemeClr val="bg1"/>
                </a:solidFill>
                <a:latin typeface="Comic Sans MS" panose="030F0702030302020204" pitchFamily="66" charset="0"/>
              </a:rPr>
              <a:t>Catalysts lower the activation energy by providing a different pathway. </a:t>
            </a:r>
          </a:p>
        </p:txBody>
      </p:sp>
    </p:spTree>
    <p:extLst>
      <p:ext uri="{BB962C8B-B14F-4D97-AF65-F5344CB8AC3E}">
        <p14:creationId xmlns:p14="http://schemas.microsoft.com/office/powerpoint/2010/main" val="2586419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690" y="209766"/>
            <a:ext cx="11963400" cy="6328819"/>
          </a:xfrm>
          <a:solidFill>
            <a:srgbClr val="C00000"/>
          </a:solidFill>
        </p:spPr>
        <p:txBody>
          <a:bodyPr>
            <a:noAutofit/>
          </a:bodyPr>
          <a:lstStyle/>
          <a:p>
            <a:r>
              <a:rPr lang="en-GB" sz="2000" dirty="0">
                <a:solidFill>
                  <a:schemeClr val="bg1"/>
                </a:solidFill>
                <a:latin typeface="Comic Sans MS" panose="030F0702030302020204" pitchFamily="66" charset="0"/>
              </a:rPr>
              <a:t>How can you identify a reversible reaction?</a:t>
            </a:r>
          </a:p>
          <a:p>
            <a:pPr marL="0" indent="0">
              <a:buNone/>
            </a:pPr>
            <a:r>
              <a:rPr lang="en-GB" sz="2000" dirty="0">
                <a:solidFill>
                  <a:schemeClr val="bg1"/>
                </a:solidFill>
                <a:latin typeface="Comic Sans MS" panose="030F0702030302020204" pitchFamily="66" charset="0"/>
              </a:rPr>
              <a:t>Look for this sign</a:t>
            </a:r>
          </a:p>
          <a:p>
            <a:r>
              <a:rPr lang="en-GB" sz="2000" dirty="0">
                <a:solidFill>
                  <a:schemeClr val="bg1"/>
                </a:solidFill>
                <a:latin typeface="Comic Sans MS" panose="030F0702030302020204" pitchFamily="66" charset="0"/>
              </a:rPr>
              <a:t>Give an example of an reversible reaction.</a:t>
            </a:r>
          </a:p>
          <a:p>
            <a:pPr marL="0" indent="0">
              <a:buNone/>
            </a:pPr>
            <a:endParaRPr lang="en-GB" sz="2000" dirty="0">
              <a:solidFill>
                <a:schemeClr val="bg1"/>
              </a:solidFill>
              <a:latin typeface="Comic Sans MS" panose="030F0702030302020204" pitchFamily="66" charset="0"/>
            </a:endParaRPr>
          </a:p>
          <a:p>
            <a:pPr marL="0" indent="0">
              <a:buNone/>
            </a:pPr>
            <a:r>
              <a:rPr lang="en-GB" sz="2000" dirty="0">
                <a:solidFill>
                  <a:schemeClr val="bg1"/>
                </a:solidFill>
                <a:latin typeface="Comic Sans MS" panose="030F0702030302020204" pitchFamily="66" charset="0"/>
              </a:rPr>
              <a:t>Ammonium chloride         	ammonia + hydrogen chloride</a:t>
            </a:r>
          </a:p>
          <a:p>
            <a:r>
              <a:rPr lang="en-GB" sz="2000" dirty="0">
                <a:solidFill>
                  <a:schemeClr val="bg1"/>
                </a:solidFill>
                <a:latin typeface="Comic Sans MS" panose="030F0702030302020204" pitchFamily="66" charset="0"/>
              </a:rPr>
              <a:t>Explain how energy changes occur in reversible reaction. </a:t>
            </a:r>
          </a:p>
          <a:p>
            <a:pPr marL="0" indent="0">
              <a:buNone/>
            </a:pPr>
            <a:r>
              <a:rPr lang="en-GB" sz="2000" dirty="0">
                <a:solidFill>
                  <a:schemeClr val="bg1"/>
                </a:solidFill>
                <a:latin typeface="Comic Sans MS" panose="030F0702030302020204" pitchFamily="66" charset="0"/>
              </a:rPr>
              <a:t>When copper sulphate is heated, energy is transferred in so it is an endothermic reaction, the backward reaction takes place when water is added to copper sulphate transferring energy out. </a:t>
            </a:r>
          </a:p>
          <a:p>
            <a:r>
              <a:rPr lang="en-GB" sz="2000" dirty="0">
                <a:solidFill>
                  <a:schemeClr val="bg1"/>
                </a:solidFill>
                <a:latin typeface="Comic Sans MS" panose="030F0702030302020204" pitchFamily="66" charset="0"/>
              </a:rPr>
              <a:t>Describe how equilibrium is reached in a reversible reaction.</a:t>
            </a:r>
          </a:p>
          <a:p>
            <a:pPr marL="0" indent="0">
              <a:buNone/>
            </a:pPr>
            <a:r>
              <a:rPr lang="en-GB" sz="2000" dirty="0">
                <a:solidFill>
                  <a:schemeClr val="bg1"/>
                </a:solidFill>
                <a:latin typeface="Comic Sans MS" panose="030F0702030302020204" pitchFamily="66" charset="0"/>
              </a:rPr>
              <a:t>Equilibrium is reached when the forward and backward reaction take place at the same rate </a:t>
            </a:r>
          </a:p>
          <a:p>
            <a:pPr marL="0" indent="0">
              <a:buNone/>
            </a:pPr>
            <a:r>
              <a:rPr lang="en-GB" sz="2000" dirty="0">
                <a:solidFill>
                  <a:schemeClr val="bg1"/>
                </a:solidFill>
                <a:latin typeface="Comic Sans MS" panose="030F0702030302020204" pitchFamily="66" charset="0"/>
              </a:rPr>
              <a:t>Explain what happens to the forward and reverse reactions in terms of the equilibrium position.</a:t>
            </a:r>
          </a:p>
          <a:p>
            <a:pPr marL="0" indent="0">
              <a:buNone/>
            </a:pPr>
            <a:r>
              <a:rPr lang="en-GB" sz="2000" dirty="0">
                <a:solidFill>
                  <a:schemeClr val="bg1"/>
                </a:solidFill>
                <a:latin typeface="Comic Sans MS" panose="030F0702030302020204" pitchFamily="66" charset="0"/>
              </a:rPr>
              <a:t>At equilibrium, the rate of forward reaction equals the rate of backward reaction. The concentrations of reactants and products do not change. But the concentrations do not need to be equal. </a:t>
            </a:r>
          </a:p>
          <a:p>
            <a:pPr marL="0" indent="0">
              <a:buNone/>
            </a:pPr>
            <a:r>
              <a:rPr lang="en-GB" sz="2400" dirty="0">
                <a:solidFill>
                  <a:schemeClr val="bg1"/>
                </a:solidFill>
              </a:rPr>
              <a:t>If the concentration of reactants is greater, equilibrium is to the left. But if the concentration of products is greater, equilibrium is to the right.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792038" y="1705099"/>
            <a:ext cx="718974" cy="500487"/>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88328" y="549180"/>
            <a:ext cx="587876" cy="409228"/>
          </a:xfrm>
          <a:prstGeom prst="rect">
            <a:avLst/>
          </a:prstGeom>
        </p:spPr>
      </p:pic>
    </p:spTree>
    <p:extLst>
      <p:ext uri="{BB962C8B-B14F-4D97-AF65-F5344CB8AC3E}">
        <p14:creationId xmlns:p14="http://schemas.microsoft.com/office/powerpoint/2010/main" val="241626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GB" dirty="0" smtClean="0">
                <a:solidFill>
                  <a:schemeClr val="bg1"/>
                </a:solidFill>
              </a:rPr>
              <a:t>Higher Tier Only</a:t>
            </a:r>
            <a:endParaRPr lang="en-GB" dirty="0">
              <a:solidFill>
                <a:schemeClr val="bg1"/>
              </a:solidFill>
            </a:endParaRPr>
          </a:p>
        </p:txBody>
      </p:sp>
      <p:sp>
        <p:nvSpPr>
          <p:cNvPr id="3" name="Content Placeholder 2"/>
          <p:cNvSpPr>
            <a:spLocks noGrp="1"/>
          </p:cNvSpPr>
          <p:nvPr>
            <p:ph idx="1"/>
          </p:nvPr>
        </p:nvSpPr>
        <p:spPr>
          <a:solidFill>
            <a:srgbClr val="C00000"/>
          </a:solidFill>
        </p:spPr>
        <p:txBody>
          <a:bodyPr>
            <a:normAutofit fontScale="77500" lnSpcReduction="20000"/>
          </a:bodyPr>
          <a:lstStyle/>
          <a:p>
            <a:r>
              <a:rPr lang="en-GB" dirty="0">
                <a:solidFill>
                  <a:schemeClr val="bg1"/>
                </a:solidFill>
              </a:rPr>
              <a:t>Explain how exothermic and endothermic reactions behave. </a:t>
            </a:r>
          </a:p>
          <a:p>
            <a:r>
              <a:rPr lang="en-GB" dirty="0">
                <a:solidFill>
                  <a:schemeClr val="bg1"/>
                </a:solidFill>
              </a:rPr>
              <a:t>If the temperature is increased, the relative amount of products at equilibrium increases for an endothermic reaction. </a:t>
            </a:r>
          </a:p>
          <a:p>
            <a:r>
              <a:rPr lang="en-GB" dirty="0">
                <a:solidFill>
                  <a:schemeClr val="bg1"/>
                </a:solidFill>
              </a:rPr>
              <a:t>The relative amount of products at equilibrium decreases for an exothermic reaction. </a:t>
            </a:r>
          </a:p>
          <a:p>
            <a:r>
              <a:rPr lang="en-GB" dirty="0">
                <a:solidFill>
                  <a:schemeClr val="bg1"/>
                </a:solidFill>
              </a:rPr>
              <a:t>If the temperature is decreased, the relative amount of products at equilibrium decreases for an endothermic reaction.</a:t>
            </a:r>
          </a:p>
          <a:p>
            <a:r>
              <a:rPr lang="en-GB" dirty="0">
                <a:solidFill>
                  <a:schemeClr val="bg1"/>
                </a:solidFill>
              </a:rPr>
              <a:t>The relative amount of products at equilibrium increases for an exothermic reaction. </a:t>
            </a:r>
          </a:p>
          <a:p>
            <a:r>
              <a:rPr lang="en-GB" dirty="0">
                <a:solidFill>
                  <a:schemeClr val="bg1"/>
                </a:solidFill>
              </a:rPr>
              <a:t>Explain the effect of changing pressure on the equilibrium position.</a:t>
            </a:r>
          </a:p>
          <a:p>
            <a:r>
              <a:rPr lang="en-GB" dirty="0">
                <a:solidFill>
                  <a:schemeClr val="bg1"/>
                </a:solidFill>
              </a:rPr>
              <a:t>Increasing the pressure causes the equilibrium position to shift towards the side with smaller number of molecules. </a:t>
            </a:r>
          </a:p>
          <a:p>
            <a:r>
              <a:rPr lang="en-GB" dirty="0">
                <a:solidFill>
                  <a:schemeClr val="bg1"/>
                </a:solidFill>
              </a:rPr>
              <a:t>Decreasing the pressure causes the equilibrium position to shift towards the side with large number of molecules. </a:t>
            </a:r>
          </a:p>
        </p:txBody>
      </p:sp>
    </p:spTree>
    <p:extLst>
      <p:ext uri="{BB962C8B-B14F-4D97-AF65-F5344CB8AC3E}">
        <p14:creationId xmlns:p14="http://schemas.microsoft.com/office/powerpoint/2010/main" val="344084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en-GB" dirty="0">
                <a:solidFill>
                  <a:schemeClr val="bg1"/>
                </a:solidFill>
              </a:rPr>
              <a:t>Hydrocarbons</a:t>
            </a:r>
          </a:p>
        </p:txBody>
      </p:sp>
      <p:sp>
        <p:nvSpPr>
          <p:cNvPr id="3" name="Content Placeholder 2"/>
          <p:cNvSpPr>
            <a:spLocks noGrp="1"/>
          </p:cNvSpPr>
          <p:nvPr>
            <p:ph idx="1"/>
          </p:nvPr>
        </p:nvSpPr>
        <p:spPr>
          <a:solidFill>
            <a:srgbClr val="C00000"/>
          </a:solidFill>
        </p:spPr>
        <p:txBody>
          <a:bodyPr>
            <a:normAutofit/>
          </a:bodyPr>
          <a:lstStyle/>
          <a:p>
            <a:r>
              <a:rPr lang="en-GB" sz="2000" dirty="0">
                <a:solidFill>
                  <a:schemeClr val="bg1"/>
                </a:solidFill>
              </a:rPr>
              <a:t>Describe why crude oil is a finite resource.</a:t>
            </a:r>
          </a:p>
          <a:p>
            <a:r>
              <a:rPr lang="en-GB" sz="2000" dirty="0">
                <a:solidFill>
                  <a:schemeClr val="bg1"/>
                </a:solidFill>
              </a:rPr>
              <a:t>Crude oil is a fossil fuel, it was made millions of years ago when the conditions of the earth were much more favourable. They are non-renewable source and cannot be made again. </a:t>
            </a:r>
          </a:p>
          <a:p>
            <a:r>
              <a:rPr lang="en-GB" sz="2000" dirty="0">
                <a:solidFill>
                  <a:schemeClr val="bg1"/>
                </a:solidFill>
              </a:rPr>
              <a:t>What are hydrocarbons? Give examples. </a:t>
            </a:r>
          </a:p>
          <a:p>
            <a:r>
              <a:rPr lang="en-GB" sz="2000" dirty="0">
                <a:solidFill>
                  <a:schemeClr val="bg1"/>
                </a:solidFill>
              </a:rPr>
              <a:t>Crude oil is a mixture of hydrocarbons made of carbon of hydrogen bonded covalently. Examples, methane, ethane, propane and butane</a:t>
            </a:r>
            <a:r>
              <a:rPr lang="en-GB" sz="2000" dirty="0" smtClean="0">
                <a:solidFill>
                  <a:schemeClr val="bg1"/>
                </a:solidFill>
              </a:rPr>
              <a:t>.</a:t>
            </a:r>
            <a:endParaRPr lang="en-GB" sz="2000" dirty="0">
              <a:solidFill>
                <a:schemeClr val="bg1"/>
              </a:solidFill>
            </a:endParaRPr>
          </a:p>
        </p:txBody>
      </p:sp>
    </p:spTree>
    <p:extLst>
      <p:ext uri="{BB962C8B-B14F-4D97-AF65-F5344CB8AC3E}">
        <p14:creationId xmlns:p14="http://schemas.microsoft.com/office/powerpoint/2010/main" val="2588690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460" y="186294"/>
            <a:ext cx="10515600" cy="6368741"/>
          </a:xfrm>
          <a:solidFill>
            <a:srgbClr val="C00000"/>
          </a:solidFill>
        </p:spPr>
        <p:txBody>
          <a:bodyPr>
            <a:normAutofit/>
          </a:bodyPr>
          <a:lstStyle/>
          <a:p>
            <a:r>
              <a:rPr lang="en-GB" dirty="0">
                <a:solidFill>
                  <a:schemeClr val="bg1"/>
                </a:solidFill>
              </a:rPr>
              <a:t>Describe and explain how is petrol separated from crude oil. </a:t>
            </a:r>
          </a:p>
          <a:p>
            <a:r>
              <a:rPr lang="en-GB" dirty="0">
                <a:solidFill>
                  <a:schemeClr val="bg1"/>
                </a:solidFill>
              </a:rPr>
              <a:t>Crude oil is heated at the bottom of the tower and enters as a vapour. </a:t>
            </a:r>
          </a:p>
          <a:p>
            <a:r>
              <a:rPr lang="en-GB" dirty="0">
                <a:solidFill>
                  <a:schemeClr val="bg1"/>
                </a:solidFill>
              </a:rPr>
              <a:t>Vapours cool as it rises to the top of the tower</a:t>
            </a:r>
          </a:p>
          <a:p>
            <a:r>
              <a:rPr lang="en-GB" dirty="0">
                <a:solidFill>
                  <a:schemeClr val="bg1"/>
                </a:solidFill>
              </a:rPr>
              <a:t>Column is cooler at the top and hotter at the bottom</a:t>
            </a:r>
          </a:p>
          <a:p>
            <a:r>
              <a:rPr lang="en-GB" dirty="0">
                <a:solidFill>
                  <a:schemeClr val="bg1"/>
                </a:solidFill>
              </a:rPr>
              <a:t>Fractions have different boiling points, so they condense at different levels in the tower. </a:t>
            </a:r>
          </a:p>
          <a:p>
            <a:r>
              <a:rPr lang="en-GB" dirty="0">
                <a:solidFill>
                  <a:schemeClr val="bg1"/>
                </a:solidFill>
              </a:rPr>
              <a:t>Small molecules have weak intermolecular forces, which can be broken during heating.</a:t>
            </a:r>
          </a:p>
          <a:p>
            <a:r>
              <a:rPr lang="en-GB" dirty="0">
                <a:solidFill>
                  <a:schemeClr val="bg1"/>
                </a:solidFill>
              </a:rPr>
              <a:t>Large molecules have very long chains and have many weak forces of attraction along the chains. This needs high energy to break them and have high boiling points. </a:t>
            </a:r>
          </a:p>
          <a:p>
            <a:endParaRPr lang="en-GB" dirty="0"/>
          </a:p>
          <a:p>
            <a:endParaRPr lang="en-GB" dirty="0"/>
          </a:p>
        </p:txBody>
      </p:sp>
    </p:spTree>
    <p:extLst>
      <p:ext uri="{BB962C8B-B14F-4D97-AF65-F5344CB8AC3E}">
        <p14:creationId xmlns:p14="http://schemas.microsoft.com/office/powerpoint/2010/main" val="2059732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188" y="250212"/>
            <a:ext cx="10515600" cy="6282789"/>
          </a:xfrm>
          <a:solidFill>
            <a:srgbClr val="C00000"/>
          </a:solidFill>
        </p:spPr>
        <p:txBody>
          <a:bodyPr>
            <a:normAutofit lnSpcReduction="10000"/>
          </a:bodyPr>
          <a:lstStyle/>
          <a:p>
            <a:r>
              <a:rPr lang="en-GB" dirty="0">
                <a:solidFill>
                  <a:schemeClr val="bg1"/>
                </a:solidFill>
              </a:rPr>
              <a:t>Describe the different properties of hydrocarbons. </a:t>
            </a:r>
          </a:p>
          <a:p>
            <a:r>
              <a:rPr lang="en-GB" dirty="0">
                <a:solidFill>
                  <a:schemeClr val="bg1"/>
                </a:solidFill>
              </a:rPr>
              <a:t>Hydrocarbons have three different properties – viscosity, flammability and boiling points. </a:t>
            </a:r>
          </a:p>
          <a:p>
            <a:r>
              <a:rPr lang="en-GB" dirty="0">
                <a:solidFill>
                  <a:schemeClr val="bg1"/>
                </a:solidFill>
              </a:rPr>
              <a:t>Hydrocarbons at the top of the tower are gases and have low boiling points, low viscosity and highly flammable.</a:t>
            </a:r>
          </a:p>
          <a:p>
            <a:r>
              <a:rPr lang="en-GB" dirty="0">
                <a:solidFill>
                  <a:schemeClr val="bg1"/>
                </a:solidFill>
              </a:rPr>
              <a:t>Hydrocarbons in the middle of the tower have a slightly higher boiling points, higher viscosity and less flammable.</a:t>
            </a:r>
          </a:p>
          <a:p>
            <a:r>
              <a:rPr lang="en-GB" dirty="0">
                <a:solidFill>
                  <a:schemeClr val="bg1"/>
                </a:solidFill>
              </a:rPr>
              <a:t>Hydrocarbons at the bottom of the tower have very high boiling points, very high viscosity and not flammable. </a:t>
            </a:r>
          </a:p>
          <a:p>
            <a:r>
              <a:rPr lang="en-GB" dirty="0">
                <a:solidFill>
                  <a:schemeClr val="bg1"/>
                </a:solidFill>
              </a:rPr>
              <a:t>Explain how the properties of related to the size of the molecules. </a:t>
            </a:r>
          </a:p>
          <a:p>
            <a:r>
              <a:rPr lang="en-GB" dirty="0">
                <a:solidFill>
                  <a:schemeClr val="bg1"/>
                </a:solidFill>
              </a:rPr>
              <a:t>Boiling points and viscosity increase with the size of the carbon chains, whereas the flammability decreases with increasing size of the carbon chains because the longer chains have many weak forces. </a:t>
            </a:r>
          </a:p>
          <a:p>
            <a:r>
              <a:rPr lang="en-GB" dirty="0">
                <a:solidFill>
                  <a:schemeClr val="bg1"/>
                </a:solidFill>
              </a:rPr>
              <a:t>This means that it needs more energy to break the chains to form a vapour. </a:t>
            </a:r>
          </a:p>
        </p:txBody>
      </p:sp>
    </p:spTree>
    <p:extLst>
      <p:ext uri="{BB962C8B-B14F-4D97-AF65-F5344CB8AC3E}">
        <p14:creationId xmlns:p14="http://schemas.microsoft.com/office/powerpoint/2010/main" val="190629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22F58AACBC974E984186DC30704671" ma:contentTypeVersion="10" ma:contentTypeDescription="Create a new document." ma:contentTypeScope="" ma:versionID="6639fb531f1b1ef571b2c7993debf082">
  <xsd:schema xmlns:xsd="http://www.w3.org/2001/XMLSchema" xmlns:xs="http://www.w3.org/2001/XMLSchema" xmlns:p="http://schemas.microsoft.com/office/2006/metadata/properties" xmlns:ns2="748ea2e6-7b6d-4064-aeaf-e44fe012dd75" xmlns:ns3="3473b7a8-b561-4974-9e0f-66c53f11eebd" targetNamespace="http://schemas.microsoft.com/office/2006/metadata/properties" ma:root="true" ma:fieldsID="0677a5d636dbde4c54d4db98fb0a2263" ns2:_="" ns3:_="">
    <xsd:import namespace="748ea2e6-7b6d-4064-aeaf-e44fe012dd75"/>
    <xsd:import namespace="3473b7a8-b561-4974-9e0f-66c53f11eebd"/>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8ea2e6-7b6d-4064-aeaf-e44fe012dd7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3473b7a8-b561-4974-9e0f-66c53f11eebd"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2AA5C1-493D-41BC-B29F-245AA2EF0C27}"/>
</file>

<file path=customXml/itemProps2.xml><?xml version="1.0" encoding="utf-8"?>
<ds:datastoreItem xmlns:ds="http://schemas.openxmlformats.org/officeDocument/2006/customXml" ds:itemID="{A17E66D1-4ABA-4553-BA61-E9CA59484EB0}"/>
</file>

<file path=customXml/itemProps3.xml><?xml version="1.0" encoding="utf-8"?>
<ds:datastoreItem xmlns:ds="http://schemas.openxmlformats.org/officeDocument/2006/customXml" ds:itemID="{D98A0ECD-7A85-4EED-90E6-AD3F35E8418B}"/>
</file>

<file path=docProps/app.xml><?xml version="1.0" encoding="utf-8"?>
<Properties xmlns="http://schemas.openxmlformats.org/officeDocument/2006/extended-properties" xmlns:vt="http://schemas.openxmlformats.org/officeDocument/2006/docPropsVTypes">
  <TotalTime>311</TotalTime>
  <Words>2258</Words>
  <Application>Microsoft Office PowerPoint</Application>
  <PresentationFormat>Widescreen</PresentationFormat>
  <Paragraphs>221</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Comic Sans MS</vt:lpstr>
      <vt:lpstr>Wingdings</vt:lpstr>
      <vt:lpstr>Office Theme</vt:lpstr>
      <vt:lpstr>Rates of Reaction</vt:lpstr>
      <vt:lpstr>PowerPoint Presentation</vt:lpstr>
      <vt:lpstr>PowerPoint Presentation</vt:lpstr>
      <vt:lpstr>PowerPoint Presentation</vt:lpstr>
      <vt:lpstr>PowerPoint Presentation</vt:lpstr>
      <vt:lpstr>Higher Tier Only</vt:lpstr>
      <vt:lpstr>Hydrocarbons</vt:lpstr>
      <vt:lpstr>PowerPoint Presentation</vt:lpstr>
      <vt:lpstr>PowerPoint Presentation</vt:lpstr>
      <vt:lpstr>PowerPoint Presentation</vt:lpstr>
      <vt:lpstr>PowerPoint Presentation</vt:lpstr>
      <vt:lpstr>Chemical Analysis</vt:lpstr>
      <vt:lpstr>PowerPoint Presentation</vt:lpstr>
      <vt:lpstr>PowerPoint Presentation</vt:lpstr>
      <vt:lpstr>PowerPoint Presentation</vt:lpstr>
      <vt:lpstr>Atmosphere</vt:lpstr>
      <vt:lpstr>PowerPoint Presentation</vt:lpstr>
      <vt:lpstr>PowerPoint Presentation</vt:lpstr>
      <vt:lpstr>PowerPoint Presentation</vt:lpstr>
      <vt:lpstr>PowerPoint Presentation</vt:lpstr>
      <vt:lpstr>PowerPoint Presentation</vt:lpstr>
      <vt:lpstr>Earth’s Resources </vt:lpstr>
      <vt:lpstr>PowerPoint Presentation</vt:lpstr>
      <vt:lpstr>PowerPoint Presentation</vt:lpstr>
      <vt:lpstr>Required Practical</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Rates of Reaction</dc:title>
  <dc:creator>MisquittaW</dc:creator>
  <cp:lastModifiedBy>MisquittaW</cp:lastModifiedBy>
  <cp:revision>40</cp:revision>
  <dcterms:created xsi:type="dcterms:W3CDTF">2018-03-08T12:23:24Z</dcterms:created>
  <dcterms:modified xsi:type="dcterms:W3CDTF">2018-06-07T12:03:11Z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0x010100BA22F58AACBC974E984186DC30704671</vt:lpwstr>
  </property>
</Properties>
</file>