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2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quittaW" userId="10030000A4B77CA0@LIVE.COM" providerId="AD" clId="Web-{921CAFA4-4EF0-4839-A6CF-F6ED5FD44068}"/>
    <pc:docChg chg="addSld delSld modSld sldOrd modSection">
      <pc:chgData name="MisquittaW" userId="10030000A4B77CA0@LIVE.COM" providerId="AD" clId="Web-{921CAFA4-4EF0-4839-A6CF-F6ED5FD44068}" dt="2017-12-11T15:30:44.628" v="109"/>
      <pc:docMkLst>
        <pc:docMk/>
      </pc:docMkLst>
      <pc:sldChg chg="modSp">
        <pc:chgData name="MisquittaW" userId="10030000A4B77CA0@LIVE.COM" providerId="AD" clId="Web-{921CAFA4-4EF0-4839-A6CF-F6ED5FD44068}" dt="2017-12-11T15:30:44.628" v="109"/>
        <pc:sldMkLst>
          <pc:docMk/>
          <pc:sldMk cId="2495241471" sldId="261"/>
        </pc:sldMkLst>
        <pc:spChg chg="mod">
          <ac:chgData name="MisquittaW" userId="10030000A4B77CA0@LIVE.COM" providerId="AD" clId="Web-{921CAFA4-4EF0-4839-A6CF-F6ED5FD44068}" dt="2017-12-11T15:30:44.628" v="109"/>
          <ac:spMkLst>
            <pc:docMk/>
            <pc:sldMk cId="2495241471" sldId="261"/>
            <ac:spMk id="22548" creationId="{00000000-0000-0000-0000-000000000000}"/>
          </ac:spMkLst>
        </pc:spChg>
      </pc:sldChg>
      <pc:sldChg chg="del">
        <pc:chgData name="MisquittaW" userId="10030000A4B77CA0@LIVE.COM" providerId="AD" clId="Web-{921CAFA4-4EF0-4839-A6CF-F6ED5FD44068}" dt="2017-12-11T15:24:37.127" v="0"/>
        <pc:sldMkLst>
          <pc:docMk/>
          <pc:sldMk cId="1176830849" sldId="276"/>
        </pc:sldMkLst>
      </pc:sldChg>
      <pc:sldChg chg="addSp modSp new ord">
        <pc:chgData name="MisquittaW" userId="10030000A4B77CA0@LIVE.COM" providerId="AD" clId="Web-{921CAFA4-4EF0-4839-A6CF-F6ED5FD44068}" dt="2017-12-11T15:29:59.501" v="77"/>
        <pc:sldMkLst>
          <pc:docMk/>
          <pc:sldMk cId="4004808992" sldId="276"/>
        </pc:sldMkLst>
        <pc:spChg chg="add mod">
          <ac:chgData name="MisquittaW" userId="10030000A4B77CA0@LIVE.COM" providerId="AD" clId="Web-{921CAFA4-4EF0-4839-A6CF-F6ED5FD44068}" dt="2017-12-11T15:29:59.501" v="77"/>
          <ac:spMkLst>
            <pc:docMk/>
            <pc:sldMk cId="4004808992" sldId="276"/>
            <ac:spMk id="4" creationId="{E6273C7C-1872-402D-AEB6-181B6EA51DF8}"/>
          </ac:spMkLst>
        </pc:spChg>
        <pc:spChg chg="add mod">
          <ac:chgData name="MisquittaW" userId="10030000A4B77CA0@LIVE.COM" providerId="AD" clId="Web-{921CAFA4-4EF0-4839-A6CF-F6ED5FD44068}" dt="2017-12-11T15:29:27.468" v="70"/>
          <ac:spMkLst>
            <pc:docMk/>
            <pc:sldMk cId="4004808992" sldId="276"/>
            <ac:spMk id="5" creationId="{725C301E-DC73-488D-9C70-388582D33E8F}"/>
          </ac:spMkLst>
        </pc:spChg>
        <pc:spChg chg="add mod">
          <ac:chgData name="MisquittaW" userId="10030000A4B77CA0@LIVE.COM" providerId="AD" clId="Web-{921CAFA4-4EF0-4839-A6CF-F6ED5FD44068}" dt="2017-12-11T15:28:59.592" v="65"/>
          <ac:spMkLst>
            <pc:docMk/>
            <pc:sldMk cId="4004808992" sldId="276"/>
            <ac:spMk id="6" creationId="{468BEDAE-0BF9-429E-B32C-3D76B607DDC6}"/>
          </ac:spMkLst>
        </pc:spChg>
        <pc:picChg chg="add mod">
          <ac:chgData name="MisquittaW" userId="10030000A4B77CA0@LIVE.COM" providerId="AD" clId="Web-{921CAFA4-4EF0-4839-A6CF-F6ED5FD44068}" dt="2017-12-11T15:26:24.913" v="5"/>
          <ac:picMkLst>
            <pc:docMk/>
            <pc:sldMk cId="4004808992" sldId="276"/>
            <ac:picMk id="2" creationId="{06EAEA57-224F-4476-A88F-16C528543C8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D1E-199C-4960-87FF-1D22F7D600D2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3AA83-EBED-4B02-99DB-9B43A57C8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6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778A1-2884-4346-BDA9-CFEE74B07BB3}" type="slidenum">
              <a:rPr lang="en-GB"/>
              <a:pPr/>
              <a:t>2</a:t>
            </a:fld>
            <a:endParaRPr lang="en-GB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1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399408"/>
            <a:ext cx="11987447" cy="6063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455200"/>
            <a:ext cx="11879036" cy="6008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04/02/2018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/>
              <a:t>Force is a push or pull that is applied by one object on another. </a:t>
            </a:r>
          </a:p>
          <a:p>
            <a:pPr marL="0" indent="0">
              <a:buNone/>
            </a:pPr>
            <a:r>
              <a:rPr lang="en-GB" sz="2400" b="1" dirty="0"/>
              <a:t>Force is measured in </a:t>
            </a:r>
            <a:r>
              <a:rPr lang="en-GB" sz="2400" b="1" dirty="0" err="1"/>
              <a:t>newtons</a:t>
            </a:r>
            <a:r>
              <a:rPr lang="en-GB" sz="2400" b="1" dirty="0"/>
              <a:t> (N).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Two types of forces</a:t>
            </a:r>
          </a:p>
          <a:p>
            <a:pPr marL="0" indent="0">
              <a:buNone/>
            </a:pPr>
            <a:r>
              <a:rPr lang="en-GB" sz="2400" b="1" dirty="0"/>
              <a:t>Contact and Non-contact forces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352147"/>
              </p:ext>
            </p:extLst>
          </p:nvPr>
        </p:nvGraphicFramePr>
        <p:xfrm>
          <a:off x="1012092" y="413108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Contact Forces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Non-contact forces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Gravitational force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Air resistance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Electrostatic force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Magnetic force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119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5199-DAE1-43EA-BFC9-12AADCB53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Forces and energy in springs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4E36B-A916-4650-86A8-8DFFF4AA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spring extends when a force is applied to it. </a:t>
            </a:r>
          </a:p>
          <a:p>
            <a:r>
              <a:rPr lang="en-US" dirty="0"/>
              <a:t>Force = spring constant X extension</a:t>
            </a:r>
          </a:p>
          <a:p>
            <a:r>
              <a:rPr lang="en-US" dirty="0"/>
              <a:t>Elastic potential energy = 0.5 X spring constant X extension</a:t>
            </a:r>
            <a:r>
              <a:rPr lang="en-US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1326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CE4D-9965-4F27-91D9-0C20A50E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DA1D2-3261-40D6-9C64-03655A3F9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body diagrams</a:t>
            </a:r>
          </a:p>
          <a:p>
            <a:r>
              <a:rPr lang="en-US" dirty="0"/>
              <a:t>Inertia – massive objects can be hard to move and hard to stop examples cruise ships, airplanes. This reluctance to move is called inertia. </a:t>
            </a:r>
          </a:p>
          <a:p>
            <a:r>
              <a:rPr lang="en-US" dirty="0"/>
              <a:t>Inertia mass = force ÷ acceleration</a:t>
            </a:r>
          </a:p>
          <a:p>
            <a:r>
              <a:rPr lang="en-US" dirty="0"/>
              <a:t>Momentum – a moving object has got momentum. The amount of momentum depends on the mass and velocity. </a:t>
            </a:r>
          </a:p>
          <a:p>
            <a:r>
              <a:rPr lang="en-US" dirty="0"/>
              <a:t>Momentum = mass x velocity. </a:t>
            </a:r>
          </a:p>
        </p:txBody>
      </p:sp>
    </p:spTree>
    <p:extLst>
      <p:ext uri="{BB962C8B-B14F-4D97-AF65-F5344CB8AC3E}">
        <p14:creationId xmlns:p14="http://schemas.microsoft.com/office/powerpoint/2010/main" val="248370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48" name="Group 112"/>
          <p:cNvGrpSpPr>
            <a:grpSpLocks/>
          </p:cNvGrpSpPr>
          <p:nvPr/>
        </p:nvGrpSpPr>
        <p:grpSpPr bwMode="auto">
          <a:xfrm>
            <a:off x="4251325" y="1827213"/>
            <a:ext cx="3657600" cy="3543300"/>
            <a:chOff x="1718" y="1151"/>
            <a:chExt cx="2304" cy="2232"/>
          </a:xfrm>
        </p:grpSpPr>
        <p:grpSp>
          <p:nvGrpSpPr>
            <p:cNvPr id="14422" name="Group 86"/>
            <p:cNvGrpSpPr>
              <a:grpSpLocks/>
            </p:cNvGrpSpPr>
            <p:nvPr/>
          </p:nvGrpSpPr>
          <p:grpSpPr bwMode="auto">
            <a:xfrm>
              <a:off x="1718" y="1151"/>
              <a:ext cx="2304" cy="2232"/>
              <a:chOff x="3086" y="1019"/>
              <a:chExt cx="2304" cy="2232"/>
            </a:xfrm>
          </p:grpSpPr>
          <p:sp>
            <p:nvSpPr>
              <p:cNvPr id="14423" name="Oval 87"/>
              <p:cNvSpPr>
                <a:spLocks noChangeArrowheads="1"/>
              </p:cNvSpPr>
              <p:nvPr/>
            </p:nvSpPr>
            <p:spPr bwMode="auto">
              <a:xfrm>
                <a:off x="3150" y="1994"/>
                <a:ext cx="2177" cy="32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4424" name="Oval 88"/>
              <p:cNvSpPr>
                <a:spLocks noChangeArrowheads="1"/>
              </p:cNvSpPr>
              <p:nvPr/>
            </p:nvSpPr>
            <p:spPr bwMode="auto">
              <a:xfrm>
                <a:off x="3437" y="1354"/>
                <a:ext cx="1602" cy="1566"/>
              </a:xfrm>
              <a:prstGeom prst="ellips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5" name="Oval 89"/>
              <p:cNvSpPr>
                <a:spLocks noChangeArrowheads="1"/>
              </p:cNvSpPr>
              <p:nvPr/>
            </p:nvSpPr>
            <p:spPr bwMode="auto">
              <a:xfrm>
                <a:off x="3127" y="1059"/>
                <a:ext cx="2222" cy="2156"/>
              </a:xfrm>
              <a:prstGeom prst="ellips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6" name="Oval 90"/>
              <p:cNvSpPr>
                <a:spLocks noChangeArrowheads="1"/>
              </p:cNvSpPr>
              <p:nvPr/>
            </p:nvSpPr>
            <p:spPr bwMode="auto">
              <a:xfrm>
                <a:off x="4195" y="1318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7" name="Oval 91"/>
              <p:cNvSpPr>
                <a:spLocks noChangeArrowheads="1"/>
              </p:cNvSpPr>
              <p:nvPr/>
            </p:nvSpPr>
            <p:spPr bwMode="auto">
              <a:xfrm>
                <a:off x="4191" y="2869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8" name="Oval 92"/>
              <p:cNvSpPr>
                <a:spLocks noChangeArrowheads="1"/>
              </p:cNvSpPr>
              <p:nvPr/>
            </p:nvSpPr>
            <p:spPr bwMode="auto">
              <a:xfrm>
                <a:off x="4048" y="1019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9" name="Oval 93"/>
              <p:cNvSpPr>
                <a:spLocks noChangeArrowheads="1"/>
              </p:cNvSpPr>
              <p:nvPr/>
            </p:nvSpPr>
            <p:spPr bwMode="auto">
              <a:xfrm>
                <a:off x="3086" y="2245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0" name="Oval 94"/>
              <p:cNvSpPr>
                <a:spLocks noChangeArrowheads="1"/>
              </p:cNvSpPr>
              <p:nvPr/>
            </p:nvSpPr>
            <p:spPr bwMode="auto">
              <a:xfrm>
                <a:off x="4333" y="3165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1" name="Oval 95"/>
              <p:cNvSpPr>
                <a:spLocks noChangeArrowheads="1"/>
              </p:cNvSpPr>
              <p:nvPr/>
            </p:nvSpPr>
            <p:spPr bwMode="auto">
              <a:xfrm>
                <a:off x="5300" y="1977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4432" name="Group 96"/>
            <p:cNvGrpSpPr>
              <a:grpSpLocks/>
            </p:cNvGrpSpPr>
            <p:nvPr/>
          </p:nvGrpSpPr>
          <p:grpSpPr bwMode="auto">
            <a:xfrm>
              <a:off x="2599" y="2051"/>
              <a:ext cx="544" cy="477"/>
              <a:chOff x="930" y="1916"/>
              <a:chExt cx="544" cy="477"/>
            </a:xfrm>
          </p:grpSpPr>
          <p:sp>
            <p:nvSpPr>
              <p:cNvPr id="14433" name="Oval 97"/>
              <p:cNvSpPr>
                <a:spLocks noChangeArrowheads="1"/>
              </p:cNvSpPr>
              <p:nvPr/>
            </p:nvSpPr>
            <p:spPr bwMode="auto">
              <a:xfrm>
                <a:off x="1111" y="1916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4" name="Oval 98"/>
              <p:cNvSpPr>
                <a:spLocks noChangeArrowheads="1"/>
              </p:cNvSpPr>
              <p:nvPr/>
            </p:nvSpPr>
            <p:spPr bwMode="auto">
              <a:xfrm>
                <a:off x="930" y="2069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5" name="Oval 99"/>
              <p:cNvSpPr>
                <a:spLocks noChangeArrowheads="1"/>
              </p:cNvSpPr>
              <p:nvPr/>
            </p:nvSpPr>
            <p:spPr bwMode="auto">
              <a:xfrm>
                <a:off x="1111" y="2072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6" name="Oval 100"/>
              <p:cNvSpPr>
                <a:spLocks noChangeArrowheads="1"/>
              </p:cNvSpPr>
              <p:nvPr/>
            </p:nvSpPr>
            <p:spPr bwMode="auto">
              <a:xfrm>
                <a:off x="976" y="1933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7" name="Oval 101"/>
              <p:cNvSpPr>
                <a:spLocks noChangeArrowheads="1"/>
              </p:cNvSpPr>
              <p:nvPr/>
            </p:nvSpPr>
            <p:spPr bwMode="auto">
              <a:xfrm>
                <a:off x="975" y="198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8" name="Oval 102"/>
              <p:cNvSpPr>
                <a:spLocks noChangeArrowheads="1"/>
              </p:cNvSpPr>
              <p:nvPr/>
            </p:nvSpPr>
            <p:spPr bwMode="auto">
              <a:xfrm>
                <a:off x="1111" y="2218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9" name="Oval 103"/>
              <p:cNvSpPr>
                <a:spLocks noChangeArrowheads="1"/>
              </p:cNvSpPr>
              <p:nvPr/>
            </p:nvSpPr>
            <p:spPr bwMode="auto">
              <a:xfrm>
                <a:off x="976" y="2205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0" name="Oval 104"/>
              <p:cNvSpPr>
                <a:spLocks noChangeArrowheads="1"/>
              </p:cNvSpPr>
              <p:nvPr/>
            </p:nvSpPr>
            <p:spPr bwMode="auto">
              <a:xfrm>
                <a:off x="1247" y="2205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1" name="Oval 105"/>
              <p:cNvSpPr>
                <a:spLocks noChangeArrowheads="1"/>
              </p:cNvSpPr>
              <p:nvPr/>
            </p:nvSpPr>
            <p:spPr bwMode="auto">
              <a:xfrm>
                <a:off x="1202" y="214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2" name="Oval 106"/>
              <p:cNvSpPr>
                <a:spLocks noChangeArrowheads="1"/>
              </p:cNvSpPr>
              <p:nvPr/>
            </p:nvSpPr>
            <p:spPr bwMode="auto">
              <a:xfrm>
                <a:off x="1247" y="198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3" name="Oval 107"/>
              <p:cNvSpPr>
                <a:spLocks noChangeArrowheads="1"/>
              </p:cNvSpPr>
              <p:nvPr/>
            </p:nvSpPr>
            <p:spPr bwMode="auto">
              <a:xfrm>
                <a:off x="1247" y="1933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4" name="Oval 108"/>
              <p:cNvSpPr>
                <a:spLocks noChangeArrowheads="1"/>
              </p:cNvSpPr>
              <p:nvPr/>
            </p:nvSpPr>
            <p:spPr bwMode="auto">
              <a:xfrm>
                <a:off x="1020" y="214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5" name="Oval 109"/>
              <p:cNvSpPr>
                <a:spLocks noChangeArrowheads="1"/>
              </p:cNvSpPr>
              <p:nvPr/>
            </p:nvSpPr>
            <p:spPr bwMode="auto">
              <a:xfrm>
                <a:off x="1075" y="2043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6" name="Oval 110"/>
              <p:cNvSpPr>
                <a:spLocks noChangeArrowheads="1"/>
              </p:cNvSpPr>
              <p:nvPr/>
            </p:nvSpPr>
            <p:spPr bwMode="auto">
              <a:xfrm>
                <a:off x="1293" y="2069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4375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Scalar and Vector quantities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scalar quantity has magnitude (size) only. </a:t>
            </a:r>
          </a:p>
          <a:p>
            <a:r>
              <a:rPr lang="en-GB" dirty="0"/>
              <a:t>A vector quantity has magnitude and direction. </a:t>
            </a:r>
          </a:p>
          <a:p>
            <a:r>
              <a:rPr lang="en-GB" dirty="0"/>
              <a:t>Example force is a vector quantity, where the arrow represents the direction and length of the arrow represents the magnitude.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88384"/>
              </p:ext>
            </p:extLst>
          </p:nvPr>
        </p:nvGraphicFramePr>
        <p:xfrm>
          <a:off x="1187938" y="4260035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Scalar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Speed, distance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Vector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Velocity, displacement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5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Speed tells us how fast something is moving.</a:t>
            </a:r>
          </a:p>
          <a:p>
            <a:endParaRPr lang="en-GB" dirty="0"/>
          </a:p>
          <a:p>
            <a:r>
              <a:rPr lang="en-GB" dirty="0"/>
              <a:t>Speed = distance</a:t>
            </a:r>
          </a:p>
          <a:p>
            <a:r>
              <a:rPr lang="en-GB" dirty="0"/>
              <a:t>              time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625969" y="3276600"/>
            <a:ext cx="1610751" cy="1758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85" y="2372518"/>
            <a:ext cx="4642338" cy="378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1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the velocity of the car is increasing it is accelerating. When the velocity of the car is decreasing it is decelerating. </a:t>
            </a:r>
          </a:p>
          <a:p>
            <a:endParaRPr lang="en-GB" dirty="0"/>
          </a:p>
          <a:p>
            <a:r>
              <a:rPr lang="en-GB" dirty="0"/>
              <a:t>Acceleration = change in velocity ÷ time taken</a:t>
            </a:r>
          </a:p>
        </p:txBody>
      </p:sp>
    </p:spTree>
    <p:extLst>
      <p:ext uri="{BB962C8B-B14F-4D97-AF65-F5344CB8AC3E}">
        <p14:creationId xmlns:p14="http://schemas.microsoft.com/office/powerpoint/2010/main" val="230315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Velocity Time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872" y="1825625"/>
            <a:ext cx="5274036" cy="429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7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Calculations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Initial velocity – The velocity of an object at the start.</a:t>
            </a:r>
          </a:p>
          <a:p>
            <a:r>
              <a:rPr lang="en-GB" dirty="0"/>
              <a:t>Final Velocity – The velocity of an object at the end of the acceleration. </a:t>
            </a:r>
          </a:p>
          <a:p>
            <a:r>
              <a:rPr lang="en-GB" dirty="0"/>
              <a:t>Calculating Motion: V</a:t>
            </a:r>
            <a:r>
              <a:rPr lang="en-GB" baseline="30000" dirty="0"/>
              <a:t>2</a:t>
            </a:r>
            <a:r>
              <a:rPr lang="en-GB" dirty="0"/>
              <a:t> – U</a:t>
            </a:r>
            <a:r>
              <a:rPr lang="en-GB" baseline="30000" dirty="0"/>
              <a:t>2</a:t>
            </a:r>
            <a:r>
              <a:rPr lang="en-GB" dirty="0"/>
              <a:t> = 2as</a:t>
            </a:r>
          </a:p>
          <a:p>
            <a:r>
              <a:rPr lang="en-GB" dirty="0"/>
              <a:t>v = final velocity (m/s)</a:t>
            </a:r>
          </a:p>
          <a:p>
            <a:r>
              <a:rPr lang="en-GB" dirty="0"/>
              <a:t>u = initial velocity (m/s)</a:t>
            </a:r>
          </a:p>
          <a:p>
            <a:r>
              <a:rPr lang="en-GB" dirty="0"/>
              <a:t>a = acceleration (m/s</a:t>
            </a:r>
            <a:r>
              <a:rPr lang="en-GB" baseline="30000" dirty="0"/>
              <a:t>2</a:t>
            </a:r>
            <a:r>
              <a:rPr lang="en-GB" dirty="0"/>
              <a:t>)</a:t>
            </a:r>
          </a:p>
          <a:p>
            <a:r>
              <a:rPr lang="en-GB" dirty="0"/>
              <a:t>s = displacement (m)</a:t>
            </a:r>
          </a:p>
          <a:p>
            <a:r>
              <a:rPr lang="en-GB" dirty="0"/>
              <a:t>If there is no air resistance and an object is falling it has a acceleration of 9.8 m/s</a:t>
            </a:r>
            <a:r>
              <a:rPr lang="en-GB" baseline="30000" dirty="0"/>
              <a:t>2</a:t>
            </a:r>
            <a:r>
              <a:rPr lang="en-GB" dirty="0"/>
              <a:t>. If an object is thrown upwards it decelerates and has an acceleration of -9.8 m/s</a:t>
            </a:r>
            <a:r>
              <a:rPr lang="en-GB" baseline="30000" dirty="0"/>
              <a:t>2</a:t>
            </a:r>
            <a:r>
              <a:rPr lang="en-GB" dirty="0"/>
              <a:t>.</a:t>
            </a:r>
            <a:endParaRPr lang="en-GB" baseline="300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50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Resultant force –single force that would have the same effect on an object as all the forces that are acting on the object. </a:t>
            </a:r>
          </a:p>
          <a:p>
            <a:r>
              <a:rPr lang="en-GB" dirty="0"/>
              <a:t>If the resultant forces are zero, the object will be in equilibrium. </a:t>
            </a:r>
          </a:p>
        </p:txBody>
      </p:sp>
    </p:spTree>
    <p:extLst>
      <p:ext uri="{BB962C8B-B14F-4D97-AF65-F5344CB8AC3E}">
        <p14:creationId xmlns:p14="http://schemas.microsoft.com/office/powerpoint/2010/main" val="321833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Newton’s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Newton’s First law – states that if the resultant force acting on an object is zero, it will </a:t>
            </a:r>
          </a:p>
          <a:p>
            <a:r>
              <a:rPr lang="en-GB" dirty="0"/>
              <a:t>Remain stationary if it’s stationary and will be moving if it’s at a steady speed in a straight line. </a:t>
            </a:r>
          </a:p>
          <a:p>
            <a:r>
              <a:rPr lang="en-GB" dirty="0"/>
              <a:t>Newton’s Second law states that resultant force equals mass times acceleration.</a:t>
            </a:r>
          </a:p>
          <a:p>
            <a:r>
              <a:rPr lang="en-GB" dirty="0"/>
              <a:t>Force = mass X acceleration</a:t>
            </a:r>
          </a:p>
          <a:p>
            <a:r>
              <a:rPr lang="en-GB" dirty="0"/>
              <a:t>Newton’s third law states that whenever two objects interact, the forces exerted are equal and opposite.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45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Keeping safe on the road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Reaction Time – time taken for the driver to react to a stimulus</a:t>
            </a:r>
          </a:p>
          <a:p>
            <a:r>
              <a:rPr lang="en-GB" dirty="0"/>
              <a:t>Thinking distance – distance travelled during  the reaction time. </a:t>
            </a:r>
          </a:p>
          <a:p>
            <a:r>
              <a:rPr lang="en-GB" dirty="0"/>
              <a:t>Braking distance – distance travelled before a car stops. </a:t>
            </a:r>
          </a:p>
          <a:p>
            <a:r>
              <a:rPr lang="en-GB" dirty="0"/>
              <a:t>Stopping distance = thinking distance + braking distance. </a:t>
            </a:r>
          </a:p>
          <a:p>
            <a:r>
              <a:rPr lang="en-GB" dirty="0"/>
              <a:t>Factors that affect stopping distance</a:t>
            </a:r>
          </a:p>
          <a:p>
            <a:r>
              <a:rPr lang="en-GB" dirty="0"/>
              <a:t>Tired, influence of alcohol or drugs, concentration.</a:t>
            </a:r>
          </a:p>
          <a:p>
            <a:r>
              <a:rPr lang="en-GB" dirty="0"/>
              <a:t>Braking distance increases – road is wet or icy, poor brakes or bald tyres and speed of the car.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03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10" ma:contentTypeDescription="Create a new document." ma:contentTypeScope="" ma:versionID="6639fb531f1b1ef571b2c7993debf082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0677a5d636dbde4c54d4db98fb0a2263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E63BD2-4F57-4BE6-A5F4-31C3D5B1A4D5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748ea2e6-7b6d-4064-aeaf-e44fe012dd75"/>
    <ds:schemaRef ds:uri="http://purl.org/dc/terms/"/>
    <ds:schemaRef ds:uri="http://schemas.microsoft.com/office/2006/documentManagement/types"/>
    <ds:schemaRef ds:uri="http://purl.org/dc/elements/1.1/"/>
    <ds:schemaRef ds:uri="3473b7a8-b561-4974-9e0f-66c53f11eeb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846F74-94BE-430E-85AC-1CA5BFBB78D0}"/>
</file>

<file path=customXml/itemProps3.xml><?xml version="1.0" encoding="utf-8"?>
<ds:datastoreItem xmlns:ds="http://schemas.openxmlformats.org/officeDocument/2006/customXml" ds:itemID="{A924FF72-1FC8-49D1-87E6-0AFF4A049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554</Words>
  <Application>Microsoft Office PowerPoint</Application>
  <PresentationFormat>Widescreen</PresentationFormat>
  <Paragraphs>68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Forces</vt:lpstr>
      <vt:lpstr>Scalar and Vector quantities</vt:lpstr>
      <vt:lpstr>Speed</vt:lpstr>
      <vt:lpstr>Acceleration</vt:lpstr>
      <vt:lpstr>Velocity Time graphs</vt:lpstr>
      <vt:lpstr>Calculations of motion</vt:lpstr>
      <vt:lpstr>PowerPoint Presentation</vt:lpstr>
      <vt:lpstr>Newton’s Laws</vt:lpstr>
      <vt:lpstr>Keeping safe on the road</vt:lpstr>
      <vt:lpstr>Forces and energy in springs</vt:lpstr>
      <vt:lpstr>Higher Only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C1: Atomic Structure and the Periodic Table</dc:title>
  <dc:creator>MisquittaW</dc:creator>
  <cp:lastModifiedBy>Win 10</cp:lastModifiedBy>
  <cp:revision>14</cp:revision>
  <dcterms:modified xsi:type="dcterms:W3CDTF">2018-02-04T12:51:21Z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