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62" r:id="rId5"/>
    <p:sldId id="259" r:id="rId6"/>
    <p:sldId id="263" r:id="rId7"/>
    <p:sldId id="264" r:id="rId8"/>
    <p:sldId id="265" r:id="rId9"/>
    <p:sldId id="266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D1E-199C-4960-87FF-1D22F7D600D2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B3AA83-EBED-4B02-99DB-9B43A57C8F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461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8778A1-2884-4346-BDA9-CFEE74B07BB3}" type="slidenum">
              <a:rPr lang="en-GB"/>
              <a:pPr/>
              <a:t>2</a:t>
            </a:fld>
            <a:endParaRPr lang="en-GB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513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" y="399408"/>
            <a:ext cx="11987447" cy="60636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10042"/>
            <a:ext cx="9144000" cy="2387600"/>
          </a:xfr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anchor="b"/>
          <a:lstStyle>
            <a:lvl1pPr algn="ctr">
              <a:defRPr sz="600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10252"/>
            <a:ext cx="9144000" cy="1655762"/>
          </a:xfr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36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712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02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1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2" y="455200"/>
            <a:ext cx="11879036" cy="6008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  <a:ln w="381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  <a:lvl2pPr>
              <a:defRPr>
                <a:latin typeface="Comic Sans MS" panose="030F0702030302020204" pitchFamily="66" charset="0"/>
              </a:defRPr>
            </a:lvl2pPr>
            <a:lvl3pPr>
              <a:defRPr>
                <a:latin typeface="Comic Sans MS" panose="030F0702030302020204" pitchFamily="66" charset="0"/>
              </a:defRPr>
            </a:lvl3pPr>
            <a:lvl4pPr>
              <a:defRPr>
                <a:latin typeface="Comic Sans MS" panose="030F0702030302020204" pitchFamily="66" charset="0"/>
              </a:defRPr>
            </a:lvl4pPr>
            <a:lvl5pPr>
              <a:defRPr>
                <a:latin typeface="Comic Sans MS" panose="030F0702030302020204" pitchFamily="66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175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21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272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547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943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97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51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743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8E262-0E3E-46B2-9AA4-2F5BFF12AF8B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62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Waves transfer energy. Example – light and sound waves. </a:t>
            </a:r>
          </a:p>
          <a:p>
            <a:pPr marL="0" indent="0">
              <a:buNone/>
            </a:pPr>
            <a:r>
              <a:rPr lang="en-GB" dirty="0"/>
              <a:t>Wavelength(λ) – Distance between two crest, measured in meters.</a:t>
            </a:r>
          </a:p>
          <a:p>
            <a:pPr marL="0" indent="0">
              <a:buNone/>
            </a:pPr>
            <a:r>
              <a:rPr lang="en-GB" dirty="0"/>
              <a:t>Frequency (f) – the number of complete</a:t>
            </a:r>
          </a:p>
          <a:p>
            <a:pPr marL="0" indent="0">
              <a:buNone/>
            </a:pPr>
            <a:r>
              <a:rPr lang="en-GB" dirty="0"/>
              <a:t>Waves passing a point in 1 second.</a:t>
            </a:r>
          </a:p>
          <a:p>
            <a:pPr marL="0" indent="0">
              <a:buNone/>
            </a:pPr>
            <a:r>
              <a:rPr lang="en-GB" dirty="0"/>
              <a:t>Measured in hertz (Hz).</a:t>
            </a:r>
          </a:p>
          <a:p>
            <a:pPr marL="0" indent="0">
              <a:buNone/>
            </a:pPr>
            <a:r>
              <a:rPr lang="en-GB" dirty="0"/>
              <a:t>Time period (T) – time to complete one </a:t>
            </a:r>
          </a:p>
          <a:p>
            <a:pPr marL="0" indent="0">
              <a:buNone/>
            </a:pPr>
            <a:r>
              <a:rPr lang="en-GB" dirty="0"/>
              <a:t>Wavelength. </a:t>
            </a:r>
          </a:p>
          <a:p>
            <a:pPr marL="0" indent="0">
              <a:buNone/>
            </a:pPr>
            <a:r>
              <a:rPr lang="en-GB" dirty="0"/>
              <a:t>T = 1 ÷ f</a:t>
            </a:r>
          </a:p>
          <a:p>
            <a:pPr marL="0" indent="0">
              <a:buNone/>
            </a:pPr>
            <a:r>
              <a:rPr lang="en-GB" dirty="0"/>
              <a:t>Wave speed = frequency x wavelength.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8" name="Picture 4" descr="Related image">
            <a:extLst>
              <a:ext uri="{FF2B5EF4-FFF2-40B4-BE49-F238E27FC236}">
                <a16:creationId xmlns:a16="http://schemas.microsoft.com/office/drawing/2014/main" id="{9C58A701-CAF1-46F3-905E-7145C0B52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5705" y="3281217"/>
            <a:ext cx="3518095" cy="3358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7119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48" name="Group 112"/>
          <p:cNvGrpSpPr>
            <a:grpSpLocks/>
          </p:cNvGrpSpPr>
          <p:nvPr/>
        </p:nvGrpSpPr>
        <p:grpSpPr bwMode="auto">
          <a:xfrm>
            <a:off x="4251325" y="1827213"/>
            <a:ext cx="3657600" cy="3543300"/>
            <a:chOff x="1718" y="1151"/>
            <a:chExt cx="2304" cy="2232"/>
          </a:xfrm>
        </p:grpSpPr>
        <p:grpSp>
          <p:nvGrpSpPr>
            <p:cNvPr id="14422" name="Group 86"/>
            <p:cNvGrpSpPr>
              <a:grpSpLocks/>
            </p:cNvGrpSpPr>
            <p:nvPr/>
          </p:nvGrpSpPr>
          <p:grpSpPr bwMode="auto">
            <a:xfrm>
              <a:off x="1718" y="1151"/>
              <a:ext cx="2304" cy="2232"/>
              <a:chOff x="3086" y="1019"/>
              <a:chExt cx="2304" cy="2232"/>
            </a:xfrm>
          </p:grpSpPr>
          <p:sp>
            <p:nvSpPr>
              <p:cNvPr id="14423" name="Oval 87"/>
              <p:cNvSpPr>
                <a:spLocks noChangeArrowheads="1"/>
              </p:cNvSpPr>
              <p:nvPr/>
            </p:nvSpPr>
            <p:spPr bwMode="auto">
              <a:xfrm>
                <a:off x="3150" y="1994"/>
                <a:ext cx="2177" cy="327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14424" name="Oval 88"/>
              <p:cNvSpPr>
                <a:spLocks noChangeArrowheads="1"/>
              </p:cNvSpPr>
              <p:nvPr/>
            </p:nvSpPr>
            <p:spPr bwMode="auto">
              <a:xfrm>
                <a:off x="3437" y="1354"/>
                <a:ext cx="1602" cy="1566"/>
              </a:xfrm>
              <a:prstGeom prst="ellips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25" name="Oval 89"/>
              <p:cNvSpPr>
                <a:spLocks noChangeArrowheads="1"/>
              </p:cNvSpPr>
              <p:nvPr/>
            </p:nvSpPr>
            <p:spPr bwMode="auto">
              <a:xfrm>
                <a:off x="3127" y="1059"/>
                <a:ext cx="2222" cy="2156"/>
              </a:xfrm>
              <a:prstGeom prst="ellipse">
                <a:avLst/>
              </a:pr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bg1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26" name="Oval 90"/>
              <p:cNvSpPr>
                <a:spLocks noChangeArrowheads="1"/>
              </p:cNvSpPr>
              <p:nvPr/>
            </p:nvSpPr>
            <p:spPr bwMode="auto">
              <a:xfrm>
                <a:off x="4195" y="1318"/>
                <a:ext cx="90" cy="86"/>
              </a:xfrm>
              <a:prstGeom prst="ellipse">
                <a:avLst/>
              </a:prstGeom>
              <a:gradFill rotWithShape="1">
                <a:gsLst>
                  <a:gs pos="0">
                    <a:srgbClr val="010066">
                      <a:gamma/>
                      <a:tint val="27451"/>
                      <a:invGamma/>
                    </a:srgbClr>
                  </a:gs>
                  <a:gs pos="100000">
                    <a:srgbClr val="01006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27" name="Oval 91"/>
              <p:cNvSpPr>
                <a:spLocks noChangeArrowheads="1"/>
              </p:cNvSpPr>
              <p:nvPr/>
            </p:nvSpPr>
            <p:spPr bwMode="auto">
              <a:xfrm>
                <a:off x="4191" y="2869"/>
                <a:ext cx="90" cy="86"/>
              </a:xfrm>
              <a:prstGeom prst="ellipse">
                <a:avLst/>
              </a:prstGeom>
              <a:gradFill rotWithShape="1">
                <a:gsLst>
                  <a:gs pos="0">
                    <a:srgbClr val="010066">
                      <a:gamma/>
                      <a:tint val="27451"/>
                      <a:invGamma/>
                    </a:srgbClr>
                  </a:gs>
                  <a:gs pos="100000">
                    <a:srgbClr val="01006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28" name="Oval 92"/>
              <p:cNvSpPr>
                <a:spLocks noChangeArrowheads="1"/>
              </p:cNvSpPr>
              <p:nvPr/>
            </p:nvSpPr>
            <p:spPr bwMode="auto">
              <a:xfrm>
                <a:off x="4048" y="1019"/>
                <a:ext cx="90" cy="86"/>
              </a:xfrm>
              <a:prstGeom prst="ellipse">
                <a:avLst/>
              </a:prstGeom>
              <a:gradFill rotWithShape="1">
                <a:gsLst>
                  <a:gs pos="0">
                    <a:srgbClr val="010066">
                      <a:gamma/>
                      <a:tint val="27451"/>
                      <a:invGamma/>
                    </a:srgbClr>
                  </a:gs>
                  <a:gs pos="100000">
                    <a:srgbClr val="01006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29" name="Oval 93"/>
              <p:cNvSpPr>
                <a:spLocks noChangeArrowheads="1"/>
              </p:cNvSpPr>
              <p:nvPr/>
            </p:nvSpPr>
            <p:spPr bwMode="auto">
              <a:xfrm>
                <a:off x="3086" y="2245"/>
                <a:ext cx="90" cy="86"/>
              </a:xfrm>
              <a:prstGeom prst="ellipse">
                <a:avLst/>
              </a:prstGeom>
              <a:gradFill rotWithShape="1">
                <a:gsLst>
                  <a:gs pos="0">
                    <a:srgbClr val="010066">
                      <a:gamma/>
                      <a:tint val="27451"/>
                      <a:invGamma/>
                    </a:srgbClr>
                  </a:gs>
                  <a:gs pos="100000">
                    <a:srgbClr val="01006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30" name="Oval 94"/>
              <p:cNvSpPr>
                <a:spLocks noChangeArrowheads="1"/>
              </p:cNvSpPr>
              <p:nvPr/>
            </p:nvSpPr>
            <p:spPr bwMode="auto">
              <a:xfrm>
                <a:off x="4333" y="3165"/>
                <a:ext cx="90" cy="86"/>
              </a:xfrm>
              <a:prstGeom prst="ellipse">
                <a:avLst/>
              </a:prstGeom>
              <a:gradFill rotWithShape="1">
                <a:gsLst>
                  <a:gs pos="0">
                    <a:srgbClr val="010066">
                      <a:gamma/>
                      <a:tint val="27451"/>
                      <a:invGamma/>
                    </a:srgbClr>
                  </a:gs>
                  <a:gs pos="100000">
                    <a:srgbClr val="01006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31" name="Oval 95"/>
              <p:cNvSpPr>
                <a:spLocks noChangeArrowheads="1"/>
              </p:cNvSpPr>
              <p:nvPr/>
            </p:nvSpPr>
            <p:spPr bwMode="auto">
              <a:xfrm>
                <a:off x="5300" y="1977"/>
                <a:ext cx="90" cy="86"/>
              </a:xfrm>
              <a:prstGeom prst="ellipse">
                <a:avLst/>
              </a:prstGeom>
              <a:gradFill rotWithShape="1">
                <a:gsLst>
                  <a:gs pos="0">
                    <a:srgbClr val="010066">
                      <a:gamma/>
                      <a:tint val="27451"/>
                      <a:invGamma/>
                    </a:srgbClr>
                  </a:gs>
                  <a:gs pos="100000">
                    <a:srgbClr val="01006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4432" name="Group 96"/>
            <p:cNvGrpSpPr>
              <a:grpSpLocks/>
            </p:cNvGrpSpPr>
            <p:nvPr/>
          </p:nvGrpSpPr>
          <p:grpSpPr bwMode="auto">
            <a:xfrm>
              <a:off x="2599" y="2051"/>
              <a:ext cx="544" cy="477"/>
              <a:chOff x="930" y="1916"/>
              <a:chExt cx="544" cy="477"/>
            </a:xfrm>
          </p:grpSpPr>
          <p:sp>
            <p:nvSpPr>
              <p:cNvPr id="14433" name="Oval 97"/>
              <p:cNvSpPr>
                <a:spLocks noChangeArrowheads="1"/>
              </p:cNvSpPr>
              <p:nvPr/>
            </p:nvSpPr>
            <p:spPr bwMode="auto">
              <a:xfrm>
                <a:off x="1111" y="1916"/>
                <a:ext cx="182" cy="175"/>
              </a:xfrm>
              <a:prstGeom prst="ellipse">
                <a:avLst/>
              </a:prstGeom>
              <a:gradFill rotWithShape="1">
                <a:gsLst>
                  <a:gs pos="0">
                    <a:srgbClr val="339966">
                      <a:gamma/>
                      <a:tint val="27451"/>
                      <a:invGamma/>
                    </a:srgbClr>
                  </a:gs>
                  <a:gs pos="100000">
                    <a:srgbClr val="33996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34" name="Oval 98"/>
              <p:cNvSpPr>
                <a:spLocks noChangeArrowheads="1"/>
              </p:cNvSpPr>
              <p:nvPr/>
            </p:nvSpPr>
            <p:spPr bwMode="auto">
              <a:xfrm>
                <a:off x="930" y="2069"/>
                <a:ext cx="181" cy="174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tint val="27451"/>
                      <a:invGamma/>
                    </a:srgbClr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35" name="Oval 99"/>
              <p:cNvSpPr>
                <a:spLocks noChangeArrowheads="1"/>
              </p:cNvSpPr>
              <p:nvPr/>
            </p:nvSpPr>
            <p:spPr bwMode="auto">
              <a:xfrm>
                <a:off x="1111" y="2072"/>
                <a:ext cx="182" cy="175"/>
              </a:xfrm>
              <a:prstGeom prst="ellipse">
                <a:avLst/>
              </a:prstGeom>
              <a:gradFill rotWithShape="1">
                <a:gsLst>
                  <a:gs pos="0">
                    <a:srgbClr val="339966">
                      <a:gamma/>
                      <a:tint val="27451"/>
                      <a:invGamma/>
                    </a:srgbClr>
                  </a:gs>
                  <a:gs pos="100000">
                    <a:srgbClr val="33996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36" name="Oval 100"/>
              <p:cNvSpPr>
                <a:spLocks noChangeArrowheads="1"/>
              </p:cNvSpPr>
              <p:nvPr/>
            </p:nvSpPr>
            <p:spPr bwMode="auto">
              <a:xfrm>
                <a:off x="976" y="1933"/>
                <a:ext cx="181" cy="174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tint val="27451"/>
                      <a:invGamma/>
                    </a:srgbClr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37" name="Oval 101"/>
              <p:cNvSpPr>
                <a:spLocks noChangeArrowheads="1"/>
              </p:cNvSpPr>
              <p:nvPr/>
            </p:nvSpPr>
            <p:spPr bwMode="auto">
              <a:xfrm>
                <a:off x="975" y="1985"/>
                <a:ext cx="182" cy="175"/>
              </a:xfrm>
              <a:prstGeom prst="ellipse">
                <a:avLst/>
              </a:prstGeom>
              <a:gradFill rotWithShape="1">
                <a:gsLst>
                  <a:gs pos="0">
                    <a:srgbClr val="339966">
                      <a:gamma/>
                      <a:tint val="27451"/>
                      <a:invGamma/>
                    </a:srgbClr>
                  </a:gs>
                  <a:gs pos="100000">
                    <a:srgbClr val="33996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38" name="Oval 102"/>
              <p:cNvSpPr>
                <a:spLocks noChangeArrowheads="1"/>
              </p:cNvSpPr>
              <p:nvPr/>
            </p:nvSpPr>
            <p:spPr bwMode="auto">
              <a:xfrm>
                <a:off x="1111" y="2218"/>
                <a:ext cx="182" cy="175"/>
              </a:xfrm>
              <a:prstGeom prst="ellipse">
                <a:avLst/>
              </a:prstGeom>
              <a:gradFill rotWithShape="1">
                <a:gsLst>
                  <a:gs pos="0">
                    <a:srgbClr val="339966">
                      <a:gamma/>
                      <a:tint val="27451"/>
                      <a:invGamma/>
                    </a:srgbClr>
                  </a:gs>
                  <a:gs pos="100000">
                    <a:srgbClr val="33996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39" name="Oval 103"/>
              <p:cNvSpPr>
                <a:spLocks noChangeArrowheads="1"/>
              </p:cNvSpPr>
              <p:nvPr/>
            </p:nvSpPr>
            <p:spPr bwMode="auto">
              <a:xfrm>
                <a:off x="976" y="2205"/>
                <a:ext cx="181" cy="174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tint val="27451"/>
                      <a:invGamma/>
                    </a:srgbClr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40" name="Oval 104"/>
              <p:cNvSpPr>
                <a:spLocks noChangeArrowheads="1"/>
              </p:cNvSpPr>
              <p:nvPr/>
            </p:nvSpPr>
            <p:spPr bwMode="auto">
              <a:xfrm>
                <a:off x="1247" y="2205"/>
                <a:ext cx="181" cy="174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tint val="27451"/>
                      <a:invGamma/>
                    </a:srgbClr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41" name="Oval 105"/>
              <p:cNvSpPr>
                <a:spLocks noChangeArrowheads="1"/>
              </p:cNvSpPr>
              <p:nvPr/>
            </p:nvSpPr>
            <p:spPr bwMode="auto">
              <a:xfrm>
                <a:off x="1202" y="2145"/>
                <a:ext cx="182" cy="175"/>
              </a:xfrm>
              <a:prstGeom prst="ellipse">
                <a:avLst/>
              </a:prstGeom>
              <a:gradFill rotWithShape="1">
                <a:gsLst>
                  <a:gs pos="0">
                    <a:srgbClr val="339966">
                      <a:gamma/>
                      <a:tint val="27451"/>
                      <a:invGamma/>
                    </a:srgbClr>
                  </a:gs>
                  <a:gs pos="100000">
                    <a:srgbClr val="33996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42" name="Oval 106"/>
              <p:cNvSpPr>
                <a:spLocks noChangeArrowheads="1"/>
              </p:cNvSpPr>
              <p:nvPr/>
            </p:nvSpPr>
            <p:spPr bwMode="auto">
              <a:xfrm>
                <a:off x="1247" y="1985"/>
                <a:ext cx="182" cy="175"/>
              </a:xfrm>
              <a:prstGeom prst="ellipse">
                <a:avLst/>
              </a:prstGeom>
              <a:gradFill rotWithShape="1">
                <a:gsLst>
                  <a:gs pos="0">
                    <a:srgbClr val="339966">
                      <a:gamma/>
                      <a:tint val="27451"/>
                      <a:invGamma/>
                    </a:srgbClr>
                  </a:gs>
                  <a:gs pos="100000">
                    <a:srgbClr val="33996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43" name="Oval 107"/>
              <p:cNvSpPr>
                <a:spLocks noChangeArrowheads="1"/>
              </p:cNvSpPr>
              <p:nvPr/>
            </p:nvSpPr>
            <p:spPr bwMode="auto">
              <a:xfrm>
                <a:off x="1247" y="1933"/>
                <a:ext cx="181" cy="174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tint val="27451"/>
                      <a:invGamma/>
                    </a:srgbClr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44" name="Oval 108"/>
              <p:cNvSpPr>
                <a:spLocks noChangeArrowheads="1"/>
              </p:cNvSpPr>
              <p:nvPr/>
            </p:nvSpPr>
            <p:spPr bwMode="auto">
              <a:xfrm>
                <a:off x="1020" y="2145"/>
                <a:ext cx="182" cy="175"/>
              </a:xfrm>
              <a:prstGeom prst="ellipse">
                <a:avLst/>
              </a:prstGeom>
              <a:gradFill rotWithShape="1">
                <a:gsLst>
                  <a:gs pos="0">
                    <a:srgbClr val="339966">
                      <a:gamma/>
                      <a:tint val="27451"/>
                      <a:invGamma/>
                    </a:srgbClr>
                  </a:gs>
                  <a:gs pos="100000">
                    <a:srgbClr val="33996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45" name="Oval 109"/>
              <p:cNvSpPr>
                <a:spLocks noChangeArrowheads="1"/>
              </p:cNvSpPr>
              <p:nvPr/>
            </p:nvSpPr>
            <p:spPr bwMode="auto">
              <a:xfrm>
                <a:off x="1075" y="2043"/>
                <a:ext cx="181" cy="174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tint val="27451"/>
                      <a:invGamma/>
                    </a:srgbClr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4446" name="Oval 110"/>
              <p:cNvSpPr>
                <a:spLocks noChangeArrowheads="1"/>
              </p:cNvSpPr>
              <p:nvPr/>
            </p:nvSpPr>
            <p:spPr bwMode="auto">
              <a:xfrm>
                <a:off x="1293" y="2069"/>
                <a:ext cx="181" cy="174"/>
              </a:xfrm>
              <a:prstGeom prst="ellipse">
                <a:avLst/>
              </a:prstGeom>
              <a:gradFill rotWithShape="0">
                <a:gsLst>
                  <a:gs pos="0">
                    <a:srgbClr val="FF0000">
                      <a:gamma/>
                      <a:tint val="27451"/>
                      <a:invGamma/>
                    </a:srgbClr>
                  </a:gs>
                  <a:gs pos="100000">
                    <a:srgbClr val="FF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14375" name="Rectangle 3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Transverse and Longitudinal Waves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Transverse and Longitudinal wave properties. </a:t>
            </a:r>
          </a:p>
          <a:p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58BEDD1-589C-4090-8998-1DD8733CE8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891032"/>
              </p:ext>
            </p:extLst>
          </p:nvPr>
        </p:nvGraphicFramePr>
        <p:xfrm>
          <a:off x="1230140" y="2379980"/>
          <a:ext cx="9812998" cy="3373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6499">
                  <a:extLst>
                    <a:ext uri="{9D8B030D-6E8A-4147-A177-3AD203B41FA5}">
                      <a16:colId xmlns:a16="http://schemas.microsoft.com/office/drawing/2014/main" val="539297239"/>
                    </a:ext>
                  </a:extLst>
                </a:gridCol>
                <a:gridCol w="4906499">
                  <a:extLst>
                    <a:ext uri="{9D8B030D-6E8A-4147-A177-3AD203B41FA5}">
                      <a16:colId xmlns:a16="http://schemas.microsoft.com/office/drawing/2014/main" val="1449620401"/>
                    </a:ext>
                  </a:extLst>
                </a:gridCol>
              </a:tblGrid>
              <a:tr h="451966">
                <a:tc>
                  <a:txBody>
                    <a:bodyPr/>
                    <a:lstStyle/>
                    <a:p>
                      <a:r>
                        <a:rPr lang="en-US" sz="2400" dirty="0"/>
                        <a:t>Transverse Waves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Longitudinal waves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255757"/>
                  </a:ext>
                </a:extLst>
              </a:tr>
              <a:tr h="813538">
                <a:tc>
                  <a:txBody>
                    <a:bodyPr/>
                    <a:lstStyle/>
                    <a:p>
                      <a:r>
                        <a:rPr lang="en-US" sz="2400" dirty="0"/>
                        <a:t>The vibrations are at right angles.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The vibrations are parallel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154206"/>
                  </a:ext>
                </a:extLst>
              </a:tr>
              <a:tr h="813538">
                <a:tc>
                  <a:txBody>
                    <a:bodyPr/>
                    <a:lstStyle/>
                    <a:p>
                      <a:r>
                        <a:rPr lang="en-US" sz="2400" dirty="0"/>
                        <a:t>The particles move up and down vertically.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The particles move side to side horizontally.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864577"/>
                  </a:ext>
                </a:extLst>
              </a:tr>
              <a:tr h="813538">
                <a:tc>
                  <a:txBody>
                    <a:bodyPr/>
                    <a:lstStyle/>
                    <a:p>
                      <a:r>
                        <a:rPr lang="en-US" sz="2400" dirty="0"/>
                        <a:t>The energy is carried away from the source.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The waves show areas of compression and rarefactions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308421"/>
                  </a:ext>
                </a:extLst>
              </a:tr>
              <a:tr h="451966">
                <a:tc>
                  <a:txBody>
                    <a:bodyPr/>
                    <a:lstStyle/>
                    <a:p>
                      <a:r>
                        <a:rPr lang="en-US" sz="2400" dirty="0"/>
                        <a:t>Example Electromagnetic Spectrum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Example sound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0292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9050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Reflection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Reflection of wave</a:t>
            </a:r>
          </a:p>
          <a:p>
            <a:r>
              <a:rPr lang="en-GB" dirty="0"/>
              <a:t>Angle of incidence equals the angle of reflection</a:t>
            </a:r>
          </a:p>
          <a:p>
            <a:endParaRPr lang="en-GB" dirty="0"/>
          </a:p>
        </p:txBody>
      </p:sp>
      <p:pic>
        <p:nvPicPr>
          <p:cNvPr id="2050" name="Picture 2" descr="Image result for reflection physics">
            <a:extLst>
              <a:ext uri="{FF2B5EF4-FFF2-40B4-BE49-F238E27FC236}">
                <a16:creationId xmlns:a16="http://schemas.microsoft.com/office/drawing/2014/main" id="{FE392108-71EA-4342-A184-BAD8D80F98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753" y="3028613"/>
            <a:ext cx="5506109" cy="3020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3613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7959"/>
            <a:ext cx="10515600" cy="4149624"/>
          </a:xfrm>
        </p:spPr>
        <p:txBody>
          <a:bodyPr/>
          <a:lstStyle/>
          <a:p>
            <a:r>
              <a:rPr lang="en-GB" dirty="0"/>
              <a:t>Refraction of wave takes place when the wave enters a different medium. </a:t>
            </a:r>
          </a:p>
          <a:p>
            <a:r>
              <a:rPr lang="en-GB" dirty="0"/>
              <a:t>Example from air to glass or air to water. </a:t>
            </a:r>
          </a:p>
        </p:txBody>
      </p:sp>
      <p:pic>
        <p:nvPicPr>
          <p:cNvPr id="3076" name="Picture 4" descr="Image result for refraction physics">
            <a:extLst>
              <a:ext uri="{FF2B5EF4-FFF2-40B4-BE49-F238E27FC236}">
                <a16:creationId xmlns:a16="http://schemas.microsoft.com/office/drawing/2014/main" id="{6BFF6548-6BD0-46D2-9006-06381C5484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6536" y="2616592"/>
            <a:ext cx="3152775" cy="3228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155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Electromagnetic Spectrum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GB" dirty="0"/>
              <a:t>White light is a mixture of waves with different wavelengths. </a:t>
            </a:r>
          </a:p>
        </p:txBody>
      </p:sp>
      <p:pic>
        <p:nvPicPr>
          <p:cNvPr id="4098" name="Picture 2" descr="Image result for electromagnetic spectrum">
            <a:extLst>
              <a:ext uri="{FF2B5EF4-FFF2-40B4-BE49-F238E27FC236}">
                <a16:creationId xmlns:a16="http://schemas.microsoft.com/office/drawing/2014/main" id="{657E2373-0819-4239-AD7E-95842CA934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483" y="2790825"/>
            <a:ext cx="10086535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2672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Electromagnetic wave 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Radio waves travel at the speed of light. Used by TV and radio.</a:t>
            </a:r>
          </a:p>
          <a:p>
            <a:r>
              <a:rPr lang="en-GB" dirty="0"/>
              <a:t>Microwaves are used by mobile phone signals. </a:t>
            </a:r>
          </a:p>
          <a:p>
            <a:r>
              <a:rPr lang="en-GB" dirty="0"/>
              <a:t>Microwaves are radio waves with short wavelengths between 1mm and 30cm.</a:t>
            </a:r>
          </a:p>
          <a:p>
            <a:r>
              <a:rPr lang="en-GB" dirty="0"/>
              <a:t>UV rays – small doses help us with Vitamin D. </a:t>
            </a:r>
          </a:p>
          <a:p>
            <a:r>
              <a:rPr lang="en-GB" dirty="0"/>
              <a:t>Infrared radiation have longer wavelengths than red light. Used by remote controls. </a:t>
            </a:r>
          </a:p>
          <a:p>
            <a:r>
              <a:rPr lang="en-GB" dirty="0"/>
              <a:t>Gamma rays have shortest wavelengths and used to kill cancer cells. </a:t>
            </a:r>
          </a:p>
        </p:txBody>
      </p:sp>
    </p:spTree>
    <p:extLst>
      <p:ext uri="{BB962C8B-B14F-4D97-AF65-F5344CB8AC3E}">
        <p14:creationId xmlns:p14="http://schemas.microsoft.com/office/powerpoint/2010/main" val="2073501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1CE4D-9965-4F27-91D9-0C20A50EA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Higher Only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DA1D2-3261-40D6-9C64-03655A3F9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Wavelength dependence – proportion of wave’s energy that is reflected or absorbed depends on the wavelength and the medium it enters. </a:t>
            </a:r>
          </a:p>
          <a:p>
            <a:r>
              <a:rPr lang="en-US" dirty="0"/>
              <a:t>All electromagnetic waves refract – shorter the wavelength the bigger the refraction. </a:t>
            </a:r>
          </a:p>
          <a:p>
            <a:r>
              <a:rPr lang="en-US" dirty="0"/>
              <a:t>Wave front – is a line that joins all the points on a wave. The wave front is at right angles to the direction of the wave. </a:t>
            </a:r>
          </a:p>
        </p:txBody>
      </p:sp>
    </p:spTree>
    <p:extLst>
      <p:ext uri="{BB962C8B-B14F-4D97-AF65-F5344CB8AC3E}">
        <p14:creationId xmlns:p14="http://schemas.microsoft.com/office/powerpoint/2010/main" val="2483700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22F58AACBC974E984186DC30704671" ma:contentTypeVersion="10" ma:contentTypeDescription="Create a new document." ma:contentTypeScope="" ma:versionID="6639fb531f1b1ef571b2c7993debf082">
  <xsd:schema xmlns:xsd="http://www.w3.org/2001/XMLSchema" xmlns:xs="http://www.w3.org/2001/XMLSchema" xmlns:p="http://schemas.microsoft.com/office/2006/metadata/properties" xmlns:ns2="748ea2e6-7b6d-4064-aeaf-e44fe012dd75" xmlns:ns3="3473b7a8-b561-4974-9e0f-66c53f11eebd" targetNamespace="http://schemas.microsoft.com/office/2006/metadata/properties" ma:root="true" ma:fieldsID="0677a5d636dbde4c54d4db98fb0a2263" ns2:_="" ns3:_="">
    <xsd:import namespace="748ea2e6-7b6d-4064-aeaf-e44fe012dd75"/>
    <xsd:import namespace="3473b7a8-b561-4974-9e0f-66c53f11eeb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8ea2e6-7b6d-4064-aeaf-e44fe012dd7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73b7a8-b561-4974-9e0f-66c53f11ee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BBDB67-CE1F-4A44-95B7-2BEB74EE0356}"/>
</file>

<file path=customXml/itemProps2.xml><?xml version="1.0" encoding="utf-8"?>
<ds:datastoreItem xmlns:ds="http://schemas.openxmlformats.org/officeDocument/2006/customXml" ds:itemID="{17E63BD2-4F57-4BE6-A5F4-31C3D5B1A4D5}">
  <ds:schemaRefs>
    <ds:schemaRef ds:uri="http://schemas.openxmlformats.org/package/2006/metadata/core-properties"/>
    <ds:schemaRef ds:uri="748ea2e6-7b6d-4064-aeaf-e44fe012dd75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3473b7a8-b561-4974-9e0f-66c53f11eebd"/>
    <ds:schemaRef ds:uri="http://schemas.microsoft.com/office/2006/documentManagement/typ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924FF72-1FC8-49D1-87E6-0AFF4A049B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327</Words>
  <Application>Microsoft Office PowerPoint</Application>
  <PresentationFormat>Widescreen</PresentationFormat>
  <Paragraphs>42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Office Theme</vt:lpstr>
      <vt:lpstr>Waves</vt:lpstr>
      <vt:lpstr>Transverse and Longitudinal Waves</vt:lpstr>
      <vt:lpstr>Reflection </vt:lpstr>
      <vt:lpstr>Refraction</vt:lpstr>
      <vt:lpstr>Electromagnetic Spectrum</vt:lpstr>
      <vt:lpstr>Electromagnetic wave uses</vt:lpstr>
      <vt:lpstr>Higher Only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C1: Atomic Structure and the Periodic Table</dc:title>
  <dc:creator>MisquittaW</dc:creator>
  <cp:lastModifiedBy>Win 10</cp:lastModifiedBy>
  <cp:revision>22</cp:revision>
  <dcterms:modified xsi:type="dcterms:W3CDTF">2018-02-27T19:51:35Z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0x010100BA22F58AACBC974E984186DC30704671</vt:lpwstr>
  </property>
</Properties>
</file>